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6858000" cx="12192000"/>
  <p:notesSz cx="6858000" cy="9144000"/>
  <p:embeddedFontLst>
    <p:embeddedFont>
      <p:font typeface="Source Sans Pro Light"/>
      <p:regular r:id="rId35"/>
      <p:bold r:id="rId36"/>
      <p:italic r:id="rId37"/>
      <p:boldItalic r:id="rId38"/>
    </p:embeddedFont>
    <p:embeddedFont>
      <p:font typeface="Viga"/>
      <p:regular r:id="rId39"/>
    </p:embeddedFont>
    <p:embeddedFont>
      <p:font typeface="Bodoni"/>
      <p:regular r:id="rId40"/>
      <p:bold r:id="rId41"/>
      <p:italic r:id="rId42"/>
      <p:boldItalic r:id="rId43"/>
    </p:embeddedFont>
    <p:embeddedFont>
      <p:font typeface="Helvetica Neue"/>
      <p:regular r:id="rId44"/>
      <p:bold r:id="rId45"/>
      <p:italic r:id="rId46"/>
      <p:boldItalic r:id="rId47"/>
    </p:embeddedFont>
    <p:embeddedFont>
      <p:font typeface="DM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5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2" roundtripDataSignature="AMtx7mgzK7CCBMmWFQxbxrgdyIdpsusJ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0EA8DB4-C40C-4504-80A9-DFA65108E9FF}">
  <a:tblStyle styleId="{70EA8DB4-C40C-4504-80A9-DFA65108E9F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52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odoni-regular.fntdata"/><Relationship Id="rId42" Type="http://schemas.openxmlformats.org/officeDocument/2006/relationships/font" Target="fonts/Bodoni-italic.fntdata"/><Relationship Id="rId41" Type="http://schemas.openxmlformats.org/officeDocument/2006/relationships/font" Target="fonts/Bodoni-bold.fntdata"/><Relationship Id="rId44" Type="http://schemas.openxmlformats.org/officeDocument/2006/relationships/font" Target="fonts/HelveticaNeue-regular.fntdata"/><Relationship Id="rId43" Type="http://schemas.openxmlformats.org/officeDocument/2006/relationships/font" Target="fonts/Bodoni-boldItalic.fntdata"/><Relationship Id="rId46" Type="http://schemas.openxmlformats.org/officeDocument/2006/relationships/font" Target="fonts/HelveticaNeue-italic.fntdata"/><Relationship Id="rId45" Type="http://schemas.openxmlformats.org/officeDocument/2006/relationships/font" Target="fonts/HelveticaNeue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DMSans-regular.fntdata"/><Relationship Id="rId47" Type="http://schemas.openxmlformats.org/officeDocument/2006/relationships/font" Target="fonts/HelveticaNeue-boldItalic.fntdata"/><Relationship Id="rId49" Type="http://schemas.openxmlformats.org/officeDocument/2006/relationships/font" Target="fonts/DMSans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SourceSansProLight-regular.fntdata"/><Relationship Id="rId34" Type="http://schemas.openxmlformats.org/officeDocument/2006/relationships/slide" Target="slides/slide28.xml"/><Relationship Id="rId37" Type="http://schemas.openxmlformats.org/officeDocument/2006/relationships/font" Target="fonts/SourceSansProLight-italic.fntdata"/><Relationship Id="rId36" Type="http://schemas.openxmlformats.org/officeDocument/2006/relationships/font" Target="fonts/SourceSansProLight-bold.fntdata"/><Relationship Id="rId39" Type="http://schemas.openxmlformats.org/officeDocument/2006/relationships/font" Target="fonts/Viga-regular.fntdata"/><Relationship Id="rId38" Type="http://schemas.openxmlformats.org/officeDocument/2006/relationships/font" Target="fonts/SourceSansProLight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DMSans-boldItalic.fntdata"/><Relationship Id="rId50" Type="http://schemas.openxmlformats.org/officeDocument/2006/relationships/font" Target="fonts/DMSans-italic.fntdata"/><Relationship Id="rId52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3ec2265d51_4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13ec2265d51_4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8" name="Google Shape;488;g13ec2265d51_4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3ec2265d51_4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13ec2265d51_4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0" name="Google Shape;500;g13ec2265d51_4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3ec2265d51_4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13ec2265d51_4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g13ec2265d51_4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6" name="Google Shape;526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6" name="Google Shape;546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4" name="Google Shape;564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5" name="Google Shape;575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3ec2265d51_4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g13ec2265d51_4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5" name="Google Shape;585;g13ec2265d51_4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6" name="Google Shape;596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13fb1f0c5c_5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113fb1f0c5c_5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3" name="Google Shape;613;g113fb1f0c5c_5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3ec2265d51_2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g13ec2265d51_2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5" name="Google Shape;635;g13ec2265d51_2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1740e20173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g11740e20173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1" name="Google Shape;651;g11740e20173_1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1" name="Google Shape;661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2" name="Google Shape;672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3" name="Google Shape;683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1740e20173_1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11740e20173_1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4" name="Google Shape;694;g11740e20173_1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4" name="Google Shape;704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3ec2265d51_1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13ec2265d51_1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3" name="Google Shape;733;g13ec2265d51_1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8" name="Google Shape;74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9" name="Google Shape;74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ec2265d51_2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13ec2265d51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g13ec2265d51_2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3ec2265d51_4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g13ec2265d51_4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114ccbafe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1114ccbafe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g1114ccbafe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3ec2265d51_4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13ec2265d51_4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g13ec2265d51_4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5" name="Google Shape;465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zie">
  <p:cSld name="Grazi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title"/>
          </p:nvPr>
        </p:nvSpPr>
        <p:spPr>
          <a:xfrm>
            <a:off x="719425" y="4689888"/>
            <a:ext cx="5029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/>
          <p:nvPr>
            <p:ph idx="2" type="pic"/>
          </p:nvPr>
        </p:nvSpPr>
        <p:spPr>
          <a:xfrm>
            <a:off x="458724" y="390524"/>
            <a:ext cx="5637276" cy="411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8" name="Google Shape;18;p15"/>
          <p:cNvSpPr/>
          <p:nvPr>
            <p:ph idx="3" type="pic"/>
          </p:nvPr>
        </p:nvSpPr>
        <p:spPr>
          <a:xfrm>
            <a:off x="6096000" y="390524"/>
            <a:ext cx="5637276" cy="411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9" name="Google Shape;19;p15"/>
          <p:cNvSpPr txBox="1"/>
          <p:nvPr>
            <p:ph idx="1" type="body"/>
          </p:nvPr>
        </p:nvSpPr>
        <p:spPr>
          <a:xfrm>
            <a:off x="6460759" y="4687863"/>
            <a:ext cx="5029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>
  <p:cSld name="Diapositiva titolo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/>
          <p:nvPr>
            <p:ph idx="2" type="pic"/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0" name="Google Shape;130;p24"/>
          <p:cNvSpPr txBox="1"/>
          <p:nvPr>
            <p:ph type="ctrTitle"/>
          </p:nvPr>
        </p:nvSpPr>
        <p:spPr>
          <a:xfrm>
            <a:off x="6145966" y="1008063"/>
            <a:ext cx="5120640" cy="20543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400"/>
              <a:buFont typeface="Bodoni"/>
              <a:buNone/>
              <a:defRPr sz="54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" type="subTitle"/>
          </p:nvPr>
        </p:nvSpPr>
        <p:spPr>
          <a:xfrm>
            <a:off x="8098970" y="3105163"/>
            <a:ext cx="3167636" cy="647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2" name="Google Shape;13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i siamo">
  <p:cSld name="Chi siamo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4823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37" name="Google Shape;137;p25"/>
          <p:cNvSpPr txBox="1"/>
          <p:nvPr>
            <p:ph type="title"/>
          </p:nvPr>
        </p:nvSpPr>
        <p:spPr>
          <a:xfrm>
            <a:off x="3581400" y="365125"/>
            <a:ext cx="728776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5"/>
          <p:cNvSpPr/>
          <p:nvPr>
            <p:ph idx="2" type="pic"/>
          </p:nvPr>
        </p:nvSpPr>
        <p:spPr>
          <a:xfrm>
            <a:off x="1524000" y="1941230"/>
            <a:ext cx="9144000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584448" y="4407408"/>
            <a:ext cx="728776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1pPr>
            <a:lvl2pPr indent="-228600" lvl="1" marL="9144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2pPr>
            <a:lvl3pPr indent="-228600" lvl="2" marL="13716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3pPr>
            <a:lvl4pPr indent="-228600" lvl="3" marL="18288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4pPr>
            <a:lvl5pPr indent="-228600" lvl="4" marL="22860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a del prodotto">
  <p:cSld name="Panoramica del prodotto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4823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45" name="Google Shape;145;p26"/>
          <p:cNvSpPr txBox="1"/>
          <p:nvPr>
            <p:ph type="title"/>
          </p:nvPr>
        </p:nvSpPr>
        <p:spPr>
          <a:xfrm>
            <a:off x="709922" y="365125"/>
            <a:ext cx="538607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/>
          <p:nvPr>
            <p:ph idx="2" type="pic"/>
          </p:nvPr>
        </p:nvSpPr>
        <p:spPr>
          <a:xfrm>
            <a:off x="7454384" y="1566525"/>
            <a:ext cx="3401568" cy="37124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709922" y="1893053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8" name="Google Shape;148;p26"/>
          <p:cNvSpPr txBox="1"/>
          <p:nvPr>
            <p:ph idx="3" type="body"/>
          </p:nvPr>
        </p:nvSpPr>
        <p:spPr>
          <a:xfrm>
            <a:off x="3457506" y="1893053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9" name="Google Shape;149;p26"/>
          <p:cNvSpPr txBox="1"/>
          <p:nvPr>
            <p:ph idx="4" type="body"/>
          </p:nvPr>
        </p:nvSpPr>
        <p:spPr>
          <a:xfrm>
            <a:off x="709922" y="2368970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5" type="body"/>
          </p:nvPr>
        </p:nvSpPr>
        <p:spPr>
          <a:xfrm>
            <a:off x="3457506" y="2355956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6" type="body"/>
          </p:nvPr>
        </p:nvSpPr>
        <p:spPr>
          <a:xfrm>
            <a:off x="719917" y="3843877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2" name="Google Shape;152;p26"/>
          <p:cNvSpPr txBox="1"/>
          <p:nvPr>
            <p:ph idx="7" type="body"/>
          </p:nvPr>
        </p:nvSpPr>
        <p:spPr>
          <a:xfrm>
            <a:off x="3467501" y="3843877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3" name="Google Shape;153;p26"/>
          <p:cNvSpPr txBox="1"/>
          <p:nvPr>
            <p:ph idx="8" type="body"/>
          </p:nvPr>
        </p:nvSpPr>
        <p:spPr>
          <a:xfrm>
            <a:off x="719917" y="4319794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9" type="body"/>
          </p:nvPr>
        </p:nvSpPr>
        <p:spPr>
          <a:xfrm>
            <a:off x="3467501" y="4306780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10" type="dt"/>
          </p:nvPr>
        </p:nvSpPr>
        <p:spPr>
          <a:xfrm>
            <a:off x="838200" y="6356350"/>
            <a:ext cx="1847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11" type="ftr"/>
          </p:nvPr>
        </p:nvSpPr>
        <p:spPr>
          <a:xfrm>
            <a:off x="6858000" y="6356350"/>
            <a:ext cx="3448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12" type="sldNum"/>
          </p:nvPr>
        </p:nvSpPr>
        <p:spPr>
          <a:xfrm>
            <a:off x="10423398" y="6356350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ruzione di sezione">
  <p:cSld name="Interruzione di sezione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/>
          <p:nvPr>
            <p:ph idx="2" type="pic"/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3051112" y="3513220"/>
            <a:ext cx="8682164" cy="1828799"/>
          </a:xfrm>
          <a:prstGeom prst="rect">
            <a:avLst/>
          </a:prstGeom>
          <a:solidFill>
            <a:schemeClr val="accent3">
              <a:alpha val="88235"/>
            </a:schemeClr>
          </a:solidFill>
          <a:ln>
            <a:noFill/>
          </a:ln>
        </p:spPr>
        <p:txBody>
          <a:bodyPr anchorCtr="0" anchor="ctr" bIns="0" lIns="1371600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400"/>
              <a:buFont typeface="Bodoni"/>
              <a:buNone/>
              <a:defRPr sz="54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orrenza">
  <p:cSld name="Concorrenza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1162072" y="365125"/>
            <a:ext cx="1019331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1162073" y="1853548"/>
            <a:ext cx="45720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4" name="Google Shape;164;p28"/>
          <p:cNvSpPr txBox="1"/>
          <p:nvPr>
            <p:ph idx="2" type="body"/>
          </p:nvPr>
        </p:nvSpPr>
        <p:spPr>
          <a:xfrm>
            <a:off x="1162073" y="2505075"/>
            <a:ext cx="4572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1pPr>
            <a:lvl2pPr indent="-3302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3" type="body"/>
          </p:nvPr>
        </p:nvSpPr>
        <p:spPr>
          <a:xfrm>
            <a:off x="6494485" y="1853548"/>
            <a:ext cx="45720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6" name="Google Shape;166;p28"/>
          <p:cNvSpPr txBox="1"/>
          <p:nvPr>
            <p:ph idx="4" type="body"/>
          </p:nvPr>
        </p:nvSpPr>
        <p:spPr>
          <a:xfrm>
            <a:off x="6494485" y="2505075"/>
            <a:ext cx="4572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1pPr>
            <a:lvl2pPr indent="-3302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28"/>
          <p:cNvSpPr/>
          <p:nvPr>
            <p:ph idx="5" type="pic"/>
          </p:nvPr>
        </p:nvSpPr>
        <p:spPr>
          <a:xfrm>
            <a:off x="1524" y="5943600"/>
            <a:ext cx="12188952" cy="91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68" name="Google Shape;16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 di mercato">
  <p:cSld name="Confronto di mercato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9"/>
          <p:cNvSpPr txBox="1"/>
          <p:nvPr>
            <p:ph idx="2" type="body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9"/>
          <p:cNvSpPr txBox="1"/>
          <p:nvPr>
            <p:ph idx="3" type="body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9"/>
          <p:cNvSpPr/>
          <p:nvPr>
            <p:ph idx="4" type="pic"/>
          </p:nvPr>
        </p:nvSpPr>
        <p:spPr>
          <a:xfrm>
            <a:off x="1371600" y="2202883"/>
            <a:ext cx="1106424" cy="11064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7" name="Google Shape;177;p29"/>
          <p:cNvSpPr/>
          <p:nvPr>
            <p:ph idx="5" type="pic"/>
          </p:nvPr>
        </p:nvSpPr>
        <p:spPr>
          <a:xfrm>
            <a:off x="1371600" y="3555033"/>
            <a:ext cx="1106424" cy="11064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8" name="Google Shape;178;p29"/>
          <p:cNvSpPr/>
          <p:nvPr>
            <p:ph idx="6" type="pic"/>
          </p:nvPr>
        </p:nvSpPr>
        <p:spPr>
          <a:xfrm>
            <a:off x="1371600" y="4901184"/>
            <a:ext cx="1106424" cy="11064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9" name="Google Shape;179;p29"/>
          <p:cNvSpPr txBox="1"/>
          <p:nvPr>
            <p:ph idx="7" type="body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8" type="body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9" type="body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9"/>
          <p:cNvSpPr txBox="1"/>
          <p:nvPr>
            <p:ph idx="13" type="body"/>
          </p:nvPr>
        </p:nvSpPr>
        <p:spPr>
          <a:xfrm>
            <a:off x="7470648" y="2207455"/>
            <a:ext cx="3657600" cy="1097280"/>
          </a:xfrm>
          <a:prstGeom prst="rect">
            <a:avLst/>
          </a:prstGeom>
          <a:solidFill>
            <a:schemeClr val="accent3">
              <a:alpha val="48235"/>
            </a:schemeClr>
          </a:solidFill>
          <a:ln cap="flat" cmpd="sng" w="9525">
            <a:solidFill>
              <a:schemeClr val="accent3">
                <a:alpha val="48235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9"/>
          <p:cNvSpPr txBox="1"/>
          <p:nvPr>
            <p:ph idx="14" type="body"/>
          </p:nvPr>
        </p:nvSpPr>
        <p:spPr>
          <a:xfrm>
            <a:off x="7470648" y="3559605"/>
            <a:ext cx="3657600" cy="1097280"/>
          </a:xfrm>
          <a:prstGeom prst="rect">
            <a:avLst/>
          </a:prstGeom>
          <a:solidFill>
            <a:schemeClr val="accent3">
              <a:alpha val="48235"/>
            </a:schemeClr>
          </a:solidFill>
          <a:ln cap="flat" cmpd="sng" w="9525">
            <a:solidFill>
              <a:schemeClr val="accent3">
                <a:alpha val="48235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15" type="body"/>
          </p:nvPr>
        </p:nvSpPr>
        <p:spPr>
          <a:xfrm>
            <a:off x="7470648" y="4905756"/>
            <a:ext cx="3657600" cy="1097280"/>
          </a:xfrm>
          <a:prstGeom prst="rect">
            <a:avLst/>
          </a:prstGeom>
          <a:solidFill>
            <a:schemeClr val="accent3">
              <a:alpha val="48235"/>
            </a:schemeClr>
          </a:solidFill>
          <a:ln cap="flat" cmpd="sng" w="9525">
            <a:solidFill>
              <a:schemeClr val="accent3">
                <a:alpha val="48235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drante">
  <p:cSld name="Quadrante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4992992" y="2232908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1" sz="12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2" type="body"/>
          </p:nvPr>
        </p:nvSpPr>
        <p:spPr>
          <a:xfrm>
            <a:off x="708728" y="3494402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1" sz="12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idx="3" type="body"/>
          </p:nvPr>
        </p:nvSpPr>
        <p:spPr>
          <a:xfrm>
            <a:off x="9310732" y="3494402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1" sz="12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4" type="body"/>
          </p:nvPr>
        </p:nvSpPr>
        <p:spPr>
          <a:xfrm>
            <a:off x="4992992" y="5287722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1" sz="12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94" name="Google Shape;194;p30"/>
          <p:cNvGrpSpPr/>
          <p:nvPr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195" name="Google Shape;195;p30"/>
            <p:cNvSpPr/>
            <p:nvPr/>
          </p:nvSpPr>
          <p:spPr>
            <a:xfrm>
              <a:off x="6098501" y="2586991"/>
              <a:ext cx="46095" cy="1231565"/>
            </a:xfrm>
            <a:custGeom>
              <a:rect b="b" l="l" r="r" t="t"/>
              <a:pathLst>
                <a:path extrusionOk="0" h="1231565" w="4609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6" name="Google Shape;196;p30"/>
            <p:cNvSpPr/>
            <p:nvPr/>
          </p:nvSpPr>
          <p:spPr>
            <a:xfrm>
              <a:off x="6053156" y="3818555"/>
              <a:ext cx="45345" cy="97190"/>
            </a:xfrm>
            <a:custGeom>
              <a:rect b="b" l="l" r="r" t="t"/>
              <a:pathLst>
                <a:path extrusionOk="0" h="97190" w="45345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>
              <a:off x="6098500" y="2586939"/>
              <a:ext cx="111238" cy="1231616"/>
            </a:xfrm>
            <a:custGeom>
              <a:rect b="b" l="l" r="r" t="t"/>
              <a:pathLst>
                <a:path extrusionOk="0" h="1231616" w="111238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8" name="Google Shape;198;p30"/>
            <p:cNvSpPr/>
            <p:nvPr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</p:grpSp>
      <p:sp>
        <p:nvSpPr>
          <p:cNvPr id="202" name="Google Shape;202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ia di crescita">
  <p:cSld name="Strategia di crescita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838200" y="365125"/>
            <a:ext cx="10515600" cy="10599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831850" y="142652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8" name="Google Shape;208;p31"/>
          <p:cNvSpPr txBox="1"/>
          <p:nvPr>
            <p:ph idx="2" type="body"/>
          </p:nvPr>
        </p:nvSpPr>
        <p:spPr>
          <a:xfrm>
            <a:off x="1097280" y="2458260"/>
            <a:ext cx="320040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31"/>
          <p:cNvSpPr txBox="1"/>
          <p:nvPr>
            <p:ph idx="3" type="body"/>
          </p:nvPr>
        </p:nvSpPr>
        <p:spPr>
          <a:xfrm>
            <a:off x="1095593" y="3191256"/>
            <a:ext cx="3200400" cy="2465883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t" bIns="45700" lIns="182875" spcFirstLastPara="1" rIns="182875" wrap="square" tIns="91425">
            <a:normAutofit/>
          </a:bodyPr>
          <a:lstStyle>
            <a:lvl1pPr indent="-228600" lvl="0" marL="457200" algn="ctr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31"/>
          <p:cNvSpPr txBox="1"/>
          <p:nvPr>
            <p:ph idx="4" type="body"/>
          </p:nvPr>
        </p:nvSpPr>
        <p:spPr>
          <a:xfrm>
            <a:off x="4625274" y="2458260"/>
            <a:ext cx="320040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31"/>
          <p:cNvSpPr txBox="1"/>
          <p:nvPr>
            <p:ph idx="5" type="body"/>
          </p:nvPr>
        </p:nvSpPr>
        <p:spPr>
          <a:xfrm>
            <a:off x="4626864" y="3191256"/>
            <a:ext cx="3200400" cy="2465883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t" bIns="45700" lIns="182875" spcFirstLastPara="1" rIns="182875" wrap="square" tIns="182875">
            <a:normAutofit/>
          </a:bodyPr>
          <a:lstStyle>
            <a:lvl1pPr indent="-228600" lvl="0" marL="457200" algn="ctr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6" type="body"/>
          </p:nvPr>
        </p:nvSpPr>
        <p:spPr>
          <a:xfrm>
            <a:off x="8153269" y="2458260"/>
            <a:ext cx="320040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7" type="body"/>
          </p:nvPr>
        </p:nvSpPr>
        <p:spPr>
          <a:xfrm>
            <a:off x="8156448" y="3191256"/>
            <a:ext cx="3200400" cy="2465883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t" bIns="45700" lIns="182875" spcFirstLastPara="1" rIns="182875" wrap="square" tIns="182875">
            <a:normAutofit/>
          </a:bodyPr>
          <a:lstStyle>
            <a:lvl1pPr indent="-228600" lvl="0" marL="457200" algn="ctr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za temporale">
  <p:cSld name="Sequenza temporale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2258568" y="2304288"/>
            <a:ext cx="1554480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36000">
            <a:normAutofit/>
          </a:bodyPr>
          <a:lstStyle>
            <a:lvl1pPr indent="-228600" lvl="0" marL="457200" algn="ctr">
              <a:lnSpc>
                <a:spcPct val="150000"/>
              </a:lnSpc>
              <a:spcBef>
                <a:spcPts val="36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32"/>
          <p:cNvSpPr txBox="1"/>
          <p:nvPr>
            <p:ph idx="2" type="body"/>
          </p:nvPr>
        </p:nvSpPr>
        <p:spPr>
          <a:xfrm>
            <a:off x="914399" y="3354712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32"/>
          <p:cNvSpPr txBox="1"/>
          <p:nvPr>
            <p:ph idx="3" type="body"/>
          </p:nvPr>
        </p:nvSpPr>
        <p:spPr>
          <a:xfrm>
            <a:off x="19659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32"/>
          <p:cNvSpPr txBox="1"/>
          <p:nvPr>
            <p:ph idx="4" type="body"/>
          </p:nvPr>
        </p:nvSpPr>
        <p:spPr>
          <a:xfrm>
            <a:off x="27538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32"/>
          <p:cNvSpPr txBox="1"/>
          <p:nvPr>
            <p:ph idx="5" type="body"/>
          </p:nvPr>
        </p:nvSpPr>
        <p:spPr>
          <a:xfrm>
            <a:off x="35418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32"/>
          <p:cNvSpPr txBox="1"/>
          <p:nvPr>
            <p:ph idx="6" type="body"/>
          </p:nvPr>
        </p:nvSpPr>
        <p:spPr>
          <a:xfrm>
            <a:off x="43297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32"/>
          <p:cNvSpPr txBox="1"/>
          <p:nvPr>
            <p:ph idx="7" type="body"/>
          </p:nvPr>
        </p:nvSpPr>
        <p:spPr>
          <a:xfrm>
            <a:off x="51176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32"/>
          <p:cNvSpPr txBox="1"/>
          <p:nvPr>
            <p:ph idx="8" type="body"/>
          </p:nvPr>
        </p:nvSpPr>
        <p:spPr>
          <a:xfrm>
            <a:off x="59055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32"/>
          <p:cNvSpPr txBox="1"/>
          <p:nvPr>
            <p:ph idx="9" type="body"/>
          </p:nvPr>
        </p:nvSpPr>
        <p:spPr>
          <a:xfrm>
            <a:off x="66934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32"/>
          <p:cNvSpPr txBox="1"/>
          <p:nvPr>
            <p:ph idx="13" type="body"/>
          </p:nvPr>
        </p:nvSpPr>
        <p:spPr>
          <a:xfrm>
            <a:off x="74814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32"/>
          <p:cNvSpPr txBox="1"/>
          <p:nvPr>
            <p:ph idx="14" type="body"/>
          </p:nvPr>
        </p:nvSpPr>
        <p:spPr>
          <a:xfrm>
            <a:off x="82693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32"/>
          <p:cNvSpPr txBox="1"/>
          <p:nvPr>
            <p:ph idx="15" type="body"/>
          </p:nvPr>
        </p:nvSpPr>
        <p:spPr>
          <a:xfrm>
            <a:off x="90572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32"/>
          <p:cNvSpPr txBox="1"/>
          <p:nvPr>
            <p:ph idx="16" type="body"/>
          </p:nvPr>
        </p:nvSpPr>
        <p:spPr>
          <a:xfrm>
            <a:off x="98451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32"/>
          <p:cNvSpPr txBox="1"/>
          <p:nvPr>
            <p:ph idx="17" type="body"/>
          </p:nvPr>
        </p:nvSpPr>
        <p:spPr>
          <a:xfrm>
            <a:off x="10633085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32"/>
          <p:cNvSpPr txBox="1"/>
          <p:nvPr>
            <p:ph idx="18" type="body"/>
          </p:nvPr>
        </p:nvSpPr>
        <p:spPr>
          <a:xfrm>
            <a:off x="914400" y="4292468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32"/>
          <p:cNvSpPr txBox="1"/>
          <p:nvPr>
            <p:ph idx="19" type="body"/>
          </p:nvPr>
        </p:nvSpPr>
        <p:spPr>
          <a:xfrm>
            <a:off x="196991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32"/>
          <p:cNvSpPr txBox="1"/>
          <p:nvPr>
            <p:ph idx="20" type="body"/>
          </p:nvPr>
        </p:nvSpPr>
        <p:spPr>
          <a:xfrm>
            <a:off x="275760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32"/>
          <p:cNvSpPr txBox="1"/>
          <p:nvPr>
            <p:ph idx="21" type="body"/>
          </p:nvPr>
        </p:nvSpPr>
        <p:spPr>
          <a:xfrm>
            <a:off x="3545289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32"/>
          <p:cNvSpPr txBox="1"/>
          <p:nvPr>
            <p:ph idx="22" type="body"/>
          </p:nvPr>
        </p:nvSpPr>
        <p:spPr>
          <a:xfrm>
            <a:off x="4332976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32"/>
          <p:cNvSpPr txBox="1"/>
          <p:nvPr>
            <p:ph idx="23" type="body"/>
          </p:nvPr>
        </p:nvSpPr>
        <p:spPr>
          <a:xfrm>
            <a:off x="5120663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24" type="body"/>
          </p:nvPr>
        </p:nvSpPr>
        <p:spPr>
          <a:xfrm>
            <a:off x="5908350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25" type="body"/>
          </p:nvPr>
        </p:nvSpPr>
        <p:spPr>
          <a:xfrm>
            <a:off x="6696037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32"/>
          <p:cNvSpPr txBox="1"/>
          <p:nvPr>
            <p:ph idx="26" type="body"/>
          </p:nvPr>
        </p:nvSpPr>
        <p:spPr>
          <a:xfrm>
            <a:off x="7483724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32"/>
          <p:cNvSpPr txBox="1"/>
          <p:nvPr>
            <p:ph idx="27" type="body"/>
          </p:nvPr>
        </p:nvSpPr>
        <p:spPr>
          <a:xfrm>
            <a:off x="8271411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32"/>
          <p:cNvSpPr txBox="1"/>
          <p:nvPr>
            <p:ph idx="28" type="body"/>
          </p:nvPr>
        </p:nvSpPr>
        <p:spPr>
          <a:xfrm>
            <a:off x="9059098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32"/>
          <p:cNvSpPr txBox="1"/>
          <p:nvPr>
            <p:ph idx="29" type="body"/>
          </p:nvPr>
        </p:nvSpPr>
        <p:spPr>
          <a:xfrm>
            <a:off x="984678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30" type="body"/>
          </p:nvPr>
        </p:nvSpPr>
        <p:spPr>
          <a:xfrm>
            <a:off x="1063447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940445" y="4069080"/>
            <a:ext cx="10332720" cy="0"/>
          </a:xfrm>
          <a:prstGeom prst="straightConnector1">
            <a:avLst/>
          </a:prstGeom>
          <a:noFill/>
          <a:ln cap="flat" cmpd="sng" w="635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>
            <p:ph idx="1" type="body"/>
          </p:nvPr>
        </p:nvSpPr>
        <p:spPr>
          <a:xfrm>
            <a:off x="838200" y="1685925"/>
            <a:ext cx="10515600" cy="40970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opzione 2">
  <p:cSld name="Team opzione 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/>
          <p:nvPr>
            <p:ph idx="2" type="pic"/>
          </p:nvPr>
        </p:nvSpPr>
        <p:spPr>
          <a:xfrm>
            <a:off x="1335515" y="171714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" name="Google Shape;26;p16"/>
          <p:cNvSpPr txBox="1"/>
          <p:nvPr>
            <p:ph idx="1" type="body"/>
          </p:nvPr>
        </p:nvSpPr>
        <p:spPr>
          <a:xfrm>
            <a:off x="1335515" y="332301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3" type="body"/>
          </p:nvPr>
        </p:nvSpPr>
        <p:spPr>
          <a:xfrm>
            <a:off x="1335515" y="361080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6"/>
          <p:cNvSpPr/>
          <p:nvPr>
            <p:ph idx="4" type="pic"/>
          </p:nvPr>
        </p:nvSpPr>
        <p:spPr>
          <a:xfrm>
            <a:off x="3754036" y="1717537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9" name="Google Shape;29;p16"/>
          <p:cNvSpPr txBox="1"/>
          <p:nvPr>
            <p:ph idx="5" type="body"/>
          </p:nvPr>
        </p:nvSpPr>
        <p:spPr>
          <a:xfrm>
            <a:off x="3754036" y="3323409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6" type="body"/>
          </p:nvPr>
        </p:nvSpPr>
        <p:spPr>
          <a:xfrm>
            <a:off x="3754036" y="361120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6"/>
          <p:cNvSpPr/>
          <p:nvPr>
            <p:ph idx="7" type="pic"/>
          </p:nvPr>
        </p:nvSpPr>
        <p:spPr>
          <a:xfrm>
            <a:off x="6172557" y="171714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2" name="Google Shape;32;p16"/>
          <p:cNvSpPr txBox="1"/>
          <p:nvPr>
            <p:ph idx="8" type="body"/>
          </p:nvPr>
        </p:nvSpPr>
        <p:spPr>
          <a:xfrm>
            <a:off x="6172557" y="332301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9" type="body"/>
          </p:nvPr>
        </p:nvSpPr>
        <p:spPr>
          <a:xfrm>
            <a:off x="6172557" y="361080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6"/>
          <p:cNvSpPr/>
          <p:nvPr>
            <p:ph idx="13" type="pic"/>
          </p:nvPr>
        </p:nvSpPr>
        <p:spPr>
          <a:xfrm>
            <a:off x="8578378" y="171714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5" name="Google Shape;35;p16"/>
          <p:cNvSpPr txBox="1"/>
          <p:nvPr>
            <p:ph idx="14" type="body"/>
          </p:nvPr>
        </p:nvSpPr>
        <p:spPr>
          <a:xfrm>
            <a:off x="8578378" y="332301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5" type="body"/>
          </p:nvPr>
        </p:nvSpPr>
        <p:spPr>
          <a:xfrm>
            <a:off x="8578378" y="361080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6"/>
          <p:cNvSpPr/>
          <p:nvPr>
            <p:ph idx="16" type="pic"/>
          </p:nvPr>
        </p:nvSpPr>
        <p:spPr>
          <a:xfrm>
            <a:off x="1325219" y="4131915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8" name="Google Shape;38;p16"/>
          <p:cNvSpPr txBox="1"/>
          <p:nvPr>
            <p:ph idx="17" type="body"/>
          </p:nvPr>
        </p:nvSpPr>
        <p:spPr>
          <a:xfrm>
            <a:off x="1325219" y="573778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8" type="body"/>
          </p:nvPr>
        </p:nvSpPr>
        <p:spPr>
          <a:xfrm>
            <a:off x="1325219" y="6025581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6"/>
          <p:cNvSpPr/>
          <p:nvPr>
            <p:ph idx="19" type="pic"/>
          </p:nvPr>
        </p:nvSpPr>
        <p:spPr>
          <a:xfrm>
            <a:off x="3743740" y="413231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1" name="Google Shape;41;p16"/>
          <p:cNvSpPr txBox="1"/>
          <p:nvPr>
            <p:ph idx="20" type="body"/>
          </p:nvPr>
        </p:nvSpPr>
        <p:spPr>
          <a:xfrm>
            <a:off x="3743740" y="573818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21" type="body"/>
          </p:nvPr>
        </p:nvSpPr>
        <p:spPr>
          <a:xfrm>
            <a:off x="3743740" y="602597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6"/>
          <p:cNvSpPr/>
          <p:nvPr>
            <p:ph idx="22" type="pic"/>
          </p:nvPr>
        </p:nvSpPr>
        <p:spPr>
          <a:xfrm>
            <a:off x="6162261" y="4131915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4" name="Google Shape;44;p16"/>
          <p:cNvSpPr txBox="1"/>
          <p:nvPr>
            <p:ph idx="23" type="body"/>
          </p:nvPr>
        </p:nvSpPr>
        <p:spPr>
          <a:xfrm>
            <a:off x="6162261" y="573778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24" type="body"/>
          </p:nvPr>
        </p:nvSpPr>
        <p:spPr>
          <a:xfrm>
            <a:off x="6162261" y="6025581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6"/>
          <p:cNvSpPr/>
          <p:nvPr>
            <p:ph idx="25" type="pic"/>
          </p:nvPr>
        </p:nvSpPr>
        <p:spPr>
          <a:xfrm>
            <a:off x="8580782" y="4131915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7" name="Google Shape;47;p16"/>
          <p:cNvSpPr txBox="1"/>
          <p:nvPr>
            <p:ph idx="26" type="body"/>
          </p:nvPr>
        </p:nvSpPr>
        <p:spPr>
          <a:xfrm>
            <a:off x="8580782" y="573778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27" type="body"/>
          </p:nvPr>
        </p:nvSpPr>
        <p:spPr>
          <a:xfrm>
            <a:off x="8580782" y="6025581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opzione 1">
  <p:cSld name="Team opzione 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4"/>
          <p:cNvSpPr/>
          <p:nvPr>
            <p:ph idx="2" type="pic"/>
          </p:nvPr>
        </p:nvSpPr>
        <p:spPr>
          <a:xfrm>
            <a:off x="1335515" y="1718402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59" name="Google Shape;259;p34"/>
          <p:cNvSpPr txBox="1"/>
          <p:nvPr>
            <p:ph idx="1" type="body"/>
          </p:nvPr>
        </p:nvSpPr>
        <p:spPr>
          <a:xfrm>
            <a:off x="1335515" y="5359799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0" name="Google Shape;260;p34"/>
          <p:cNvSpPr txBox="1"/>
          <p:nvPr>
            <p:ph idx="3" type="body"/>
          </p:nvPr>
        </p:nvSpPr>
        <p:spPr>
          <a:xfrm>
            <a:off x="1335515" y="574300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34"/>
          <p:cNvSpPr/>
          <p:nvPr>
            <p:ph idx="4" type="pic"/>
          </p:nvPr>
        </p:nvSpPr>
        <p:spPr>
          <a:xfrm>
            <a:off x="3754036" y="1718798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2" name="Google Shape;262;p34"/>
          <p:cNvSpPr txBox="1"/>
          <p:nvPr>
            <p:ph idx="5" type="body"/>
          </p:nvPr>
        </p:nvSpPr>
        <p:spPr>
          <a:xfrm>
            <a:off x="3754036" y="536019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34"/>
          <p:cNvSpPr txBox="1"/>
          <p:nvPr>
            <p:ph idx="6" type="body"/>
          </p:nvPr>
        </p:nvSpPr>
        <p:spPr>
          <a:xfrm>
            <a:off x="3754036" y="5743401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34"/>
          <p:cNvSpPr/>
          <p:nvPr>
            <p:ph idx="7" type="pic"/>
          </p:nvPr>
        </p:nvSpPr>
        <p:spPr>
          <a:xfrm>
            <a:off x="6172557" y="1718402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5" name="Google Shape;265;p34"/>
          <p:cNvSpPr txBox="1"/>
          <p:nvPr>
            <p:ph idx="8" type="body"/>
          </p:nvPr>
        </p:nvSpPr>
        <p:spPr>
          <a:xfrm>
            <a:off x="6172557" y="536019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6" name="Google Shape;266;p34"/>
          <p:cNvSpPr txBox="1"/>
          <p:nvPr>
            <p:ph idx="9" type="body"/>
          </p:nvPr>
        </p:nvSpPr>
        <p:spPr>
          <a:xfrm>
            <a:off x="6172557" y="5743401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34"/>
          <p:cNvSpPr/>
          <p:nvPr>
            <p:ph idx="13" type="pic"/>
          </p:nvPr>
        </p:nvSpPr>
        <p:spPr>
          <a:xfrm>
            <a:off x="8578378" y="1718798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8" name="Google Shape;268;p34"/>
          <p:cNvSpPr txBox="1"/>
          <p:nvPr>
            <p:ph idx="14" type="body"/>
          </p:nvPr>
        </p:nvSpPr>
        <p:spPr>
          <a:xfrm>
            <a:off x="8578378" y="536019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34"/>
          <p:cNvSpPr txBox="1"/>
          <p:nvPr>
            <p:ph idx="15" type="body"/>
          </p:nvPr>
        </p:nvSpPr>
        <p:spPr>
          <a:xfrm>
            <a:off x="8578378" y="5743401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0" name="Google Shape;27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ziamenti">
  <p:cSld name="Finanziamenti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1137509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35"/>
          <p:cNvSpPr txBox="1"/>
          <p:nvPr>
            <p:ph idx="2" type="body"/>
          </p:nvPr>
        </p:nvSpPr>
        <p:spPr>
          <a:xfrm>
            <a:off x="1018637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p35"/>
          <p:cNvSpPr txBox="1"/>
          <p:nvPr>
            <p:ph idx="3" type="body"/>
          </p:nvPr>
        </p:nvSpPr>
        <p:spPr>
          <a:xfrm>
            <a:off x="1034480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8" name="Google Shape;278;p35"/>
          <p:cNvSpPr txBox="1"/>
          <p:nvPr>
            <p:ph idx="4" type="body"/>
          </p:nvPr>
        </p:nvSpPr>
        <p:spPr>
          <a:xfrm>
            <a:off x="1034480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35"/>
          <p:cNvSpPr txBox="1"/>
          <p:nvPr>
            <p:ph idx="5" type="body"/>
          </p:nvPr>
        </p:nvSpPr>
        <p:spPr>
          <a:xfrm>
            <a:off x="3859487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0" name="Google Shape;280;p35"/>
          <p:cNvSpPr txBox="1"/>
          <p:nvPr>
            <p:ph idx="6" type="body"/>
          </p:nvPr>
        </p:nvSpPr>
        <p:spPr>
          <a:xfrm>
            <a:off x="3740615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35"/>
          <p:cNvSpPr txBox="1"/>
          <p:nvPr>
            <p:ph idx="7" type="body"/>
          </p:nvPr>
        </p:nvSpPr>
        <p:spPr>
          <a:xfrm>
            <a:off x="3756458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35"/>
          <p:cNvSpPr txBox="1"/>
          <p:nvPr>
            <p:ph idx="8" type="body"/>
          </p:nvPr>
        </p:nvSpPr>
        <p:spPr>
          <a:xfrm>
            <a:off x="3756458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35"/>
          <p:cNvSpPr txBox="1"/>
          <p:nvPr>
            <p:ph idx="9" type="body"/>
          </p:nvPr>
        </p:nvSpPr>
        <p:spPr>
          <a:xfrm>
            <a:off x="6549780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35"/>
          <p:cNvSpPr txBox="1"/>
          <p:nvPr>
            <p:ph idx="13" type="body"/>
          </p:nvPr>
        </p:nvSpPr>
        <p:spPr>
          <a:xfrm>
            <a:off x="6430908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35"/>
          <p:cNvSpPr txBox="1"/>
          <p:nvPr>
            <p:ph idx="14" type="body"/>
          </p:nvPr>
        </p:nvSpPr>
        <p:spPr>
          <a:xfrm>
            <a:off x="6430908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6" name="Google Shape;286;p35"/>
          <p:cNvSpPr txBox="1"/>
          <p:nvPr>
            <p:ph idx="15" type="body"/>
          </p:nvPr>
        </p:nvSpPr>
        <p:spPr>
          <a:xfrm>
            <a:off x="6430908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7" name="Google Shape;287;p35"/>
          <p:cNvSpPr txBox="1"/>
          <p:nvPr>
            <p:ph idx="16" type="body"/>
          </p:nvPr>
        </p:nvSpPr>
        <p:spPr>
          <a:xfrm>
            <a:off x="9264601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p35"/>
          <p:cNvSpPr txBox="1"/>
          <p:nvPr>
            <p:ph idx="17" type="body"/>
          </p:nvPr>
        </p:nvSpPr>
        <p:spPr>
          <a:xfrm>
            <a:off x="9145729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35"/>
          <p:cNvSpPr txBox="1"/>
          <p:nvPr>
            <p:ph idx="18" type="body"/>
          </p:nvPr>
        </p:nvSpPr>
        <p:spPr>
          <a:xfrm>
            <a:off x="9145729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0" name="Google Shape;290;p35"/>
          <p:cNvSpPr txBox="1"/>
          <p:nvPr>
            <p:ph idx="19" type="body"/>
          </p:nvPr>
        </p:nvSpPr>
        <p:spPr>
          <a:xfrm>
            <a:off x="9145729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1" name="Google Shape;291;p35"/>
          <p:cNvSpPr/>
          <p:nvPr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2" name="Google Shape;292;p35"/>
          <p:cNvSpPr/>
          <p:nvPr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3" name="Google Shape;293;p35"/>
          <p:cNvSpPr/>
          <p:nvPr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5" name="Google Shape;29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epilogo">
  <p:cSld name="Riepilogo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/>
          <p:nvPr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4823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00" name="Google Shape;300;p36"/>
          <p:cNvSpPr txBox="1"/>
          <p:nvPr>
            <p:ph type="title"/>
          </p:nvPr>
        </p:nvSpPr>
        <p:spPr>
          <a:xfrm>
            <a:off x="6348334" y="1062164"/>
            <a:ext cx="500546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6"/>
          <p:cNvSpPr/>
          <p:nvPr>
            <p:ph idx="2" type="pic"/>
          </p:nvPr>
        </p:nvSpPr>
        <p:spPr>
          <a:xfrm>
            <a:off x="861935" y="1143000"/>
            <a:ext cx="4953000" cy="45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02" name="Google Shape;302;p36"/>
          <p:cNvSpPr txBox="1"/>
          <p:nvPr>
            <p:ph idx="1" type="body"/>
          </p:nvPr>
        </p:nvSpPr>
        <p:spPr>
          <a:xfrm>
            <a:off x="6376988" y="2555875"/>
            <a:ext cx="4953000" cy="3159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228600" lvl="2" marL="1371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228600" lvl="3" marL="18288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228600" lvl="4" marL="22860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>
  <p:cSld name="Intestazione sezione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/>
          <p:nvPr>
            <p:ph idx="2" type="pic"/>
          </p:nvPr>
        </p:nvSpPr>
        <p:spPr>
          <a:xfrm>
            <a:off x="458724" y="390524"/>
            <a:ext cx="11274552" cy="417195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08" name="Google Shape;308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311" name="Google Shape;311;p37"/>
          <p:cNvSpPr txBox="1"/>
          <p:nvPr>
            <p:ph type="title"/>
          </p:nvPr>
        </p:nvSpPr>
        <p:spPr>
          <a:xfrm>
            <a:off x="719425" y="4689888"/>
            <a:ext cx="5029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37"/>
          <p:cNvSpPr txBox="1"/>
          <p:nvPr>
            <p:ph idx="1" type="body"/>
          </p:nvPr>
        </p:nvSpPr>
        <p:spPr>
          <a:xfrm>
            <a:off x="6460759" y="4687863"/>
            <a:ext cx="5029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1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1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3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nna contenuto 3">
  <p:cSld name="Colonna contenuto 3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838201" y="1719628"/>
            <a:ext cx="3300183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2" name="Google Shape;322;p39"/>
          <p:cNvSpPr txBox="1"/>
          <p:nvPr>
            <p:ph idx="2" type="body"/>
          </p:nvPr>
        </p:nvSpPr>
        <p:spPr>
          <a:xfrm>
            <a:off x="838201" y="2332649"/>
            <a:ext cx="3299434" cy="3529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3" name="Google Shape;323;p39"/>
          <p:cNvSpPr txBox="1"/>
          <p:nvPr>
            <p:ph idx="3" type="body"/>
          </p:nvPr>
        </p:nvSpPr>
        <p:spPr>
          <a:xfrm>
            <a:off x="4362182" y="1719628"/>
            <a:ext cx="3300183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" name="Google Shape;324;p39"/>
          <p:cNvSpPr txBox="1"/>
          <p:nvPr>
            <p:ph idx="4" type="body"/>
          </p:nvPr>
        </p:nvSpPr>
        <p:spPr>
          <a:xfrm>
            <a:off x="4362557" y="2332649"/>
            <a:ext cx="3299434" cy="3529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5" name="Google Shape;325;p39"/>
          <p:cNvSpPr txBox="1"/>
          <p:nvPr>
            <p:ph idx="5" type="body"/>
          </p:nvPr>
        </p:nvSpPr>
        <p:spPr>
          <a:xfrm>
            <a:off x="7886164" y="1719628"/>
            <a:ext cx="3300183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6" name="Google Shape;326;p39"/>
          <p:cNvSpPr txBox="1"/>
          <p:nvPr>
            <p:ph idx="6" type="body"/>
          </p:nvPr>
        </p:nvSpPr>
        <p:spPr>
          <a:xfrm>
            <a:off x="7886913" y="2332649"/>
            <a:ext cx="3299434" cy="3529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7" name="Google Shape;327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o" type="blank">
  <p:cSld name="BLANK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Bodon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4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38" name="Google Shape;338;p4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39" name="Google Shape;339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Bodon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4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4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46" name="Google Shape;346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ello di business">
  <p:cSld name="Modello di busines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9"/>
          <p:cNvSpPr/>
          <p:nvPr>
            <p:ph idx="2" type="pic"/>
          </p:nvPr>
        </p:nvSpPr>
        <p:spPr>
          <a:xfrm>
            <a:off x="1910104" y="196596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9"/>
          <p:cNvSpPr txBox="1"/>
          <p:nvPr>
            <p:ph idx="1" type="body"/>
          </p:nvPr>
        </p:nvSpPr>
        <p:spPr>
          <a:xfrm>
            <a:off x="1911096" y="4311688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3" type="body"/>
          </p:nvPr>
        </p:nvSpPr>
        <p:spPr>
          <a:xfrm>
            <a:off x="1911096" y="4773703"/>
            <a:ext cx="2286000" cy="1005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9"/>
          <p:cNvSpPr/>
          <p:nvPr>
            <p:ph idx="4" type="pic"/>
          </p:nvPr>
        </p:nvSpPr>
        <p:spPr>
          <a:xfrm>
            <a:off x="4951917" y="196596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9"/>
          <p:cNvSpPr txBox="1"/>
          <p:nvPr>
            <p:ph idx="5" type="body"/>
          </p:nvPr>
        </p:nvSpPr>
        <p:spPr>
          <a:xfrm>
            <a:off x="4956048" y="4311688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6" type="body"/>
          </p:nvPr>
        </p:nvSpPr>
        <p:spPr>
          <a:xfrm>
            <a:off x="4956048" y="4773703"/>
            <a:ext cx="2286000" cy="1005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9"/>
          <p:cNvSpPr/>
          <p:nvPr>
            <p:ph idx="7" type="pic"/>
          </p:nvPr>
        </p:nvSpPr>
        <p:spPr>
          <a:xfrm>
            <a:off x="7993730" y="196596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9"/>
          <p:cNvSpPr txBox="1"/>
          <p:nvPr>
            <p:ph idx="8" type="body"/>
          </p:nvPr>
        </p:nvSpPr>
        <p:spPr>
          <a:xfrm>
            <a:off x="7991856" y="4311688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9" type="body"/>
          </p:nvPr>
        </p:nvSpPr>
        <p:spPr>
          <a:xfrm>
            <a:off x="7991856" y="4773703"/>
            <a:ext cx="2286000" cy="1005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blema">
  <p:cSld name="Problema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518686" y="365125"/>
            <a:ext cx="99866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508692" y="191233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6573892" y="1874838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0" name="Google Shape;70;p17"/>
          <p:cNvSpPr txBox="1"/>
          <p:nvPr>
            <p:ph idx="3" type="body"/>
          </p:nvPr>
        </p:nvSpPr>
        <p:spPr>
          <a:xfrm>
            <a:off x="1508692" y="2388253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4" type="body"/>
          </p:nvPr>
        </p:nvSpPr>
        <p:spPr>
          <a:xfrm>
            <a:off x="6573892" y="2337741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5" type="body"/>
          </p:nvPr>
        </p:nvSpPr>
        <p:spPr>
          <a:xfrm>
            <a:off x="1518687" y="3608720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17"/>
          <p:cNvSpPr txBox="1"/>
          <p:nvPr>
            <p:ph idx="6" type="body"/>
          </p:nvPr>
        </p:nvSpPr>
        <p:spPr>
          <a:xfrm>
            <a:off x="6583887" y="3571222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4" name="Google Shape;74;p17"/>
          <p:cNvSpPr txBox="1"/>
          <p:nvPr>
            <p:ph idx="7" type="body"/>
          </p:nvPr>
        </p:nvSpPr>
        <p:spPr>
          <a:xfrm>
            <a:off x="1518687" y="4084637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8" type="body"/>
          </p:nvPr>
        </p:nvSpPr>
        <p:spPr>
          <a:xfrm>
            <a:off x="6583887" y="4034125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7"/>
          <p:cNvSpPr/>
          <p:nvPr>
            <p:ph idx="9" type="pic"/>
          </p:nvPr>
        </p:nvSpPr>
        <p:spPr>
          <a:xfrm>
            <a:off x="1524" y="5943600"/>
            <a:ext cx="12188952" cy="91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zione">
  <p:cSld name="Soluzion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6858000" y="365125"/>
            <a:ext cx="460231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858000" y="1691640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" name="Google Shape;84;p18"/>
          <p:cNvSpPr txBox="1"/>
          <p:nvPr>
            <p:ph idx="3" type="body"/>
          </p:nvPr>
        </p:nvSpPr>
        <p:spPr>
          <a:xfrm>
            <a:off x="6858000" y="2093976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4" type="body"/>
          </p:nvPr>
        </p:nvSpPr>
        <p:spPr>
          <a:xfrm>
            <a:off x="6858000" y="2962656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" name="Google Shape;86;p18"/>
          <p:cNvSpPr txBox="1"/>
          <p:nvPr>
            <p:ph idx="5" type="body"/>
          </p:nvPr>
        </p:nvSpPr>
        <p:spPr>
          <a:xfrm>
            <a:off x="6858000" y="3310128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6" type="body"/>
          </p:nvPr>
        </p:nvSpPr>
        <p:spPr>
          <a:xfrm>
            <a:off x="6870354" y="3931920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18"/>
          <p:cNvSpPr txBox="1"/>
          <p:nvPr>
            <p:ph idx="7" type="body"/>
          </p:nvPr>
        </p:nvSpPr>
        <p:spPr>
          <a:xfrm>
            <a:off x="6870354" y="4270248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8" type="body"/>
          </p:nvPr>
        </p:nvSpPr>
        <p:spPr>
          <a:xfrm>
            <a:off x="6870354" y="4855464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18"/>
          <p:cNvSpPr txBox="1"/>
          <p:nvPr>
            <p:ph idx="9" type="body"/>
          </p:nvPr>
        </p:nvSpPr>
        <p:spPr>
          <a:xfrm>
            <a:off x="6870354" y="5193792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1" type="ftr"/>
          </p:nvPr>
        </p:nvSpPr>
        <p:spPr>
          <a:xfrm>
            <a:off x="6858000" y="6356350"/>
            <a:ext cx="3448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10423398" y="6356350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a del mercato">
  <p:cSld name="Panoramica del mercato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/>
          <p:nvPr>
            <p:ph idx="2" type="pic"/>
          </p:nvPr>
        </p:nvSpPr>
        <p:spPr>
          <a:xfrm>
            <a:off x="1524" y="4572000"/>
            <a:ext cx="1218895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858305" y="1696389"/>
            <a:ext cx="3210331" cy="364760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2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b="0" sz="32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3" type="body"/>
          </p:nvPr>
        </p:nvSpPr>
        <p:spPr>
          <a:xfrm>
            <a:off x="1095593" y="2750695"/>
            <a:ext cx="2743200" cy="246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4" type="body"/>
          </p:nvPr>
        </p:nvSpPr>
        <p:spPr>
          <a:xfrm>
            <a:off x="4516628" y="1696389"/>
            <a:ext cx="3209544" cy="364845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2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b="0" sz="32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5" type="body"/>
          </p:nvPr>
        </p:nvSpPr>
        <p:spPr>
          <a:xfrm>
            <a:off x="4765548" y="2750695"/>
            <a:ext cx="2743200" cy="246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6" type="body"/>
          </p:nvPr>
        </p:nvSpPr>
        <p:spPr>
          <a:xfrm>
            <a:off x="8148764" y="1696389"/>
            <a:ext cx="3209544" cy="364845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2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b="0" sz="32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7" type="body"/>
          </p:nvPr>
        </p:nvSpPr>
        <p:spPr>
          <a:xfrm>
            <a:off x="8377130" y="2750695"/>
            <a:ext cx="2743200" cy="246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roblema e riepilogo">
  <p:cSld name="6_Problema e riepilogo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6348334" y="1062164"/>
            <a:ext cx="500546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/>
          <p:nvPr>
            <p:ph idx="2" type="pic"/>
          </p:nvPr>
        </p:nvSpPr>
        <p:spPr>
          <a:xfrm>
            <a:off x="861935" y="1143000"/>
            <a:ext cx="4953000" cy="45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6376988" y="2555875"/>
            <a:ext cx="4953000" cy="3159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ella grafico">
  <p:cSld name="Tabella grafico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831850" y="142652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2" type="body"/>
          </p:nvPr>
        </p:nvSpPr>
        <p:spPr>
          <a:xfrm>
            <a:off x="706438" y="2071688"/>
            <a:ext cx="502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0" sz="2000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22"/>
          <p:cNvSpPr txBox="1"/>
          <p:nvPr>
            <p:ph idx="3" type="body"/>
          </p:nvPr>
        </p:nvSpPr>
        <p:spPr>
          <a:xfrm>
            <a:off x="706438" y="2641555"/>
            <a:ext cx="5029200" cy="3474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4" type="body"/>
          </p:nvPr>
        </p:nvSpPr>
        <p:spPr>
          <a:xfrm>
            <a:off x="6467475" y="2071688"/>
            <a:ext cx="502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0" sz="2000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p22"/>
          <p:cNvSpPr txBox="1"/>
          <p:nvPr>
            <p:ph idx="5" type="body"/>
          </p:nvPr>
        </p:nvSpPr>
        <p:spPr>
          <a:xfrm>
            <a:off x="6467475" y="2641555"/>
            <a:ext cx="5029200" cy="3474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olo titolo" type="titleOnly">
  <p:cSld name="TITLE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 b="0" i="0" sz="4400" u="none" cap="none" strike="noStrike">
                <a:solidFill>
                  <a:srgbClr val="7F7F7F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1920">
          <p15:clr>
            <a:srgbClr val="F26B43"/>
          </p15:clr>
        </p15:guide>
        <p15:guide id="4" pos="5760">
          <p15:clr>
            <a:srgbClr val="F26B43"/>
          </p15:clr>
        </p15:guide>
        <p15:guide id="5" pos="7248">
          <p15:clr>
            <a:srgbClr val="F26B43"/>
          </p15:clr>
        </p15:guide>
        <p15:guide id="6" pos="4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9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Relationship Id="rId7" Type="http://schemas.openxmlformats.org/officeDocument/2006/relationships/image" Target="../media/image38.png"/><Relationship Id="rId8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51.png"/><Relationship Id="rId9" Type="http://schemas.openxmlformats.org/officeDocument/2006/relationships/image" Target="../media/image46.png"/><Relationship Id="rId5" Type="http://schemas.openxmlformats.org/officeDocument/2006/relationships/image" Target="../media/image42.png"/><Relationship Id="rId6" Type="http://schemas.openxmlformats.org/officeDocument/2006/relationships/image" Target="../media/image49.png"/><Relationship Id="rId7" Type="http://schemas.openxmlformats.org/officeDocument/2006/relationships/image" Target="../media/image39.png"/><Relationship Id="rId8" Type="http://schemas.openxmlformats.org/officeDocument/2006/relationships/image" Target="../media/image47.png"/><Relationship Id="rId11" Type="http://schemas.openxmlformats.org/officeDocument/2006/relationships/image" Target="../media/image48.png"/><Relationship Id="rId10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52.png"/><Relationship Id="rId5" Type="http://schemas.openxmlformats.org/officeDocument/2006/relationships/image" Target="../media/image60.png"/><Relationship Id="rId6" Type="http://schemas.openxmlformats.org/officeDocument/2006/relationships/image" Target="../media/image53.jpg"/><Relationship Id="rId7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56.png"/><Relationship Id="rId9" Type="http://schemas.openxmlformats.org/officeDocument/2006/relationships/image" Target="../media/image58.png"/><Relationship Id="rId5" Type="http://schemas.openxmlformats.org/officeDocument/2006/relationships/image" Target="../media/image61.png"/><Relationship Id="rId6" Type="http://schemas.openxmlformats.org/officeDocument/2006/relationships/image" Target="../media/image55.png"/><Relationship Id="rId7" Type="http://schemas.openxmlformats.org/officeDocument/2006/relationships/image" Target="../media/image59.png"/><Relationship Id="rId8" Type="http://schemas.openxmlformats.org/officeDocument/2006/relationships/image" Target="../media/image65.png"/><Relationship Id="rId11" Type="http://schemas.openxmlformats.org/officeDocument/2006/relationships/image" Target="../media/image63.jpg"/><Relationship Id="rId10" Type="http://schemas.openxmlformats.org/officeDocument/2006/relationships/image" Target="../media/image62.png"/><Relationship Id="rId12" Type="http://schemas.openxmlformats.org/officeDocument/2006/relationships/image" Target="../media/image6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68.png"/><Relationship Id="rId5" Type="http://schemas.openxmlformats.org/officeDocument/2006/relationships/image" Target="../media/image73.png"/><Relationship Id="rId6" Type="http://schemas.openxmlformats.org/officeDocument/2006/relationships/image" Target="../media/image6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69.png"/><Relationship Id="rId5" Type="http://schemas.openxmlformats.org/officeDocument/2006/relationships/image" Target="../media/image7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67.png"/><Relationship Id="rId5" Type="http://schemas.openxmlformats.org/officeDocument/2006/relationships/image" Target="../media/image7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79.png"/><Relationship Id="rId5" Type="http://schemas.openxmlformats.org/officeDocument/2006/relationships/image" Target="../media/image7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70.png"/><Relationship Id="rId5" Type="http://schemas.openxmlformats.org/officeDocument/2006/relationships/image" Target="../media/image77.png"/><Relationship Id="rId6" Type="http://schemas.openxmlformats.org/officeDocument/2006/relationships/image" Target="../media/image7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mailto:carbon7team@gmail.com" TargetMode="External"/><Relationship Id="rId4" Type="http://schemas.openxmlformats.org/officeDocument/2006/relationships/hyperlink" Target="http://www.github.com/Carbon7team" TargetMode="External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Relationship Id="rId9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36.png"/><Relationship Id="rId8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/ </a:t>
            </a:r>
            <a:r>
              <a:rPr lang="it-IT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16</a:t>
            </a:r>
            <a:endParaRPr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descr="Immagine che contiene testo&#10;&#10;Descrizione generata automaticamente" id="355" name="Google Shape;355;p1"/>
          <p:cNvPicPr preferRelativeResize="0"/>
          <p:nvPr/>
        </p:nvPicPr>
        <p:blipFill rotWithShape="1">
          <a:blip r:embed="rId3">
            <a:alphaModFix/>
          </a:blip>
          <a:srcRect b="34782" l="0" r="0" t="36323"/>
          <a:stretch/>
        </p:blipFill>
        <p:spPr>
          <a:xfrm>
            <a:off x="8245678" y="2880007"/>
            <a:ext cx="3600000" cy="1040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7908" y="4424599"/>
            <a:ext cx="4297770" cy="8019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"/>
          <p:cNvSpPr txBox="1"/>
          <p:nvPr>
            <p:ph type="title"/>
          </p:nvPr>
        </p:nvSpPr>
        <p:spPr>
          <a:xfrm>
            <a:off x="628475" y="2401885"/>
            <a:ext cx="5029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Viga"/>
              <a:buNone/>
            </a:pPr>
            <a:r>
              <a:rPr lang="it-IT" sz="60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Smart</a:t>
            </a:r>
            <a:r>
              <a:rPr lang="it-IT" sz="60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4</a:t>
            </a:r>
            <a:r>
              <a:rPr lang="it-IT" sz="6000">
                <a:solidFill>
                  <a:srgbClr val="FCCE4E"/>
                </a:solidFill>
                <a:latin typeface="Viga"/>
                <a:ea typeface="Viga"/>
                <a:cs typeface="Viga"/>
                <a:sym typeface="Viga"/>
              </a:rPr>
              <a:t>Energy</a:t>
            </a:r>
            <a:endParaRPr/>
          </a:p>
        </p:txBody>
      </p:sp>
      <p:sp>
        <p:nvSpPr>
          <p:cNvPr id="358" name="Google Shape;358;p1"/>
          <p:cNvSpPr txBox="1"/>
          <p:nvPr/>
        </p:nvSpPr>
        <p:spPr>
          <a:xfrm>
            <a:off x="631970" y="3450319"/>
            <a:ext cx="45922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Visualizzazione status di apparati industriali tramite applicativo mobile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28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Luglio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 2022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60" name="Google Shape;360;p1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P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 rotWithShape="1">
          <a:blip r:embed="rId3">
            <a:alphaModFix/>
          </a:blip>
          <a:tile algn="tl" flip="none" tx="0" sx="99999" ty="0" sy="99999"/>
        </a:blip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3ec2265d51_4_86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91" name="Google Shape;491;g13ec2265d51_4_86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28 Luglio 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2022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92" name="Google Shape;492;g13ec2265d51_4_86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P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93" name="Google Shape;493;g13ec2265d51_4_86"/>
          <p:cNvSpPr/>
          <p:nvPr/>
        </p:nvSpPr>
        <p:spPr>
          <a:xfrm>
            <a:off x="2880876" y="2391675"/>
            <a:ext cx="6430200" cy="2730600"/>
          </a:xfrm>
          <a:prstGeom prst="roundRect">
            <a:avLst>
              <a:gd fmla="val 15796" name="adj"/>
            </a:avLst>
          </a:prstGeom>
          <a:solidFill>
            <a:srgbClr val="FFFFFF"/>
          </a:solidFill>
          <a:ln>
            <a:noFill/>
          </a:ln>
          <a:effectLst>
            <a:outerShdw blurRad="127000" sx="101000" rotWithShape="0" algn="ctr" sy="101000">
              <a:srgbClr val="FFFFF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g13ec2265d51_4_86"/>
          <p:cNvSpPr txBox="1"/>
          <p:nvPr/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Automazione dello sviluppo</a:t>
            </a:r>
            <a:endParaRPr sz="4400"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95" name="Google Shape;495;g13ec2265d51_4_86"/>
          <p:cNvSpPr txBox="1"/>
          <p:nvPr/>
        </p:nvSpPr>
        <p:spPr>
          <a:xfrm>
            <a:off x="4692182" y="4203118"/>
            <a:ext cx="2807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Gradle per lo sviluppo del VIrtual DIsplay</a:t>
            </a:r>
            <a:endParaRPr b="0" i="0" sz="1400" u="none" cap="none" strike="noStrike">
              <a:solidFill>
                <a:srgbClr val="808080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id="496" name="Google Shape;496;g13ec2265d51_4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938" y="2792600"/>
            <a:ext cx="4630133" cy="16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 rotWithShape="1">
          <a:blip r:embed="rId3">
            <a:alphaModFix/>
          </a:blip>
          <a:tile algn="tl" flip="none" tx="0" sx="99999" ty="0" sy="99999"/>
        </a:blip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3ec2265d51_4_116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03" name="Google Shape;503;g13ec2265d51_4_116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28 Luglio 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2022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04" name="Google Shape;504;g13ec2265d51_4_116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P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05" name="Google Shape;505;g13ec2265d51_4_116"/>
          <p:cNvSpPr/>
          <p:nvPr/>
        </p:nvSpPr>
        <p:spPr>
          <a:xfrm>
            <a:off x="2880876" y="2391675"/>
            <a:ext cx="6430200" cy="2730600"/>
          </a:xfrm>
          <a:prstGeom prst="roundRect">
            <a:avLst>
              <a:gd fmla="val 15796" name="adj"/>
            </a:avLst>
          </a:prstGeom>
          <a:solidFill>
            <a:srgbClr val="FFFFFF"/>
          </a:solidFill>
          <a:ln>
            <a:noFill/>
          </a:ln>
          <a:effectLst>
            <a:outerShdw blurRad="127000" sx="101000" rotWithShape="0" algn="ctr" sy="101000">
              <a:srgbClr val="FFFFF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13ec2265d51_4_116"/>
          <p:cNvSpPr txBox="1"/>
          <p:nvPr/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Libreria a supporto</a:t>
            </a:r>
            <a:endParaRPr sz="4400"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07" name="Google Shape;507;g13ec2265d51_4_116"/>
          <p:cNvSpPr txBox="1"/>
          <p:nvPr/>
        </p:nvSpPr>
        <p:spPr>
          <a:xfrm>
            <a:off x="4561174" y="4203125"/>
            <a:ext cx="3069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Functional Reactive Programming</a:t>
            </a:r>
            <a:b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Pattern Observer in React</a:t>
            </a:r>
            <a:endParaRPr b="0" i="0" sz="1400" u="none" cap="none" strike="noStrike">
              <a:solidFill>
                <a:srgbClr val="808080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id="508" name="Google Shape;508;g13ec2265d51_4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788" y="2805812"/>
            <a:ext cx="1246376" cy="1246376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FFFFFF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 rotWithShape="1">
          <a:blip r:embed="rId3">
            <a:alphaModFix/>
          </a:blip>
          <a:tile algn="tl" flip="none" tx="0" sx="99999" ty="0" sy="99999"/>
        </a:blip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3ec2265d51_4_135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15" name="Google Shape;515;g13ec2265d51_4_135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28 Luglio 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2022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16" name="Google Shape;516;g13ec2265d51_4_135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P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17" name="Google Shape;517;g13ec2265d51_4_135"/>
          <p:cNvSpPr/>
          <p:nvPr/>
        </p:nvSpPr>
        <p:spPr>
          <a:xfrm>
            <a:off x="2359818" y="2170416"/>
            <a:ext cx="7472400" cy="3173100"/>
          </a:xfrm>
          <a:prstGeom prst="roundRect">
            <a:avLst>
              <a:gd fmla="val 15796" name="adj"/>
            </a:avLst>
          </a:prstGeom>
          <a:solidFill>
            <a:srgbClr val="FFFFFF"/>
          </a:solidFill>
          <a:ln>
            <a:noFill/>
          </a:ln>
          <a:effectLst>
            <a:outerShdw blurRad="127000" sx="101000" rotWithShape="0" algn="ctr" sy="101000">
              <a:srgbClr val="FFFFF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13ec2265d51_4_135"/>
          <p:cNvSpPr txBox="1"/>
          <p:nvPr/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Testing</a:t>
            </a:r>
            <a:endParaRPr sz="4400"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19" name="Google Shape;519;g13ec2265d51_4_135"/>
          <p:cNvSpPr txBox="1"/>
          <p:nvPr/>
        </p:nvSpPr>
        <p:spPr>
          <a:xfrm>
            <a:off x="3093333" y="3799155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Testing su Kotlin</a:t>
            </a:r>
            <a:b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Virtual Display</a:t>
            </a:r>
            <a:endParaRPr>
              <a:solidFill>
                <a:srgbClr val="808080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520" name="Google Shape;520;g13ec2265d51_4_135"/>
          <p:cNvSpPr txBox="1"/>
          <p:nvPr/>
        </p:nvSpPr>
        <p:spPr>
          <a:xfrm>
            <a:off x="6959436" y="4027750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Testing su React</a:t>
            </a:r>
            <a:b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Remote Support</a:t>
            </a:r>
            <a:endParaRPr b="0" i="0" sz="1400" u="none" cap="none" strike="noStrike">
              <a:solidFill>
                <a:srgbClr val="808080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id="521" name="Google Shape;521;g13ec2265d51_4_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2450" y="2941525"/>
            <a:ext cx="1086225" cy="1086225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FFFFFF">
                <a:alpha val="40000"/>
              </a:srgbClr>
            </a:outerShdw>
          </a:effectLst>
        </p:spPr>
      </p:pic>
      <p:pic>
        <p:nvPicPr>
          <p:cNvPr id="522" name="Google Shape;522;g13ec2265d51_4_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9800" y="2401487"/>
            <a:ext cx="2055018" cy="2055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 rotWithShape="1">
          <a:blip r:embed="rId3">
            <a:alphaModFix/>
          </a:blip>
          <a:tile algn="tl" flip="none" tx="0" sx="99999" ty="0" sy="99999"/>
        </a:blip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"/>
          <p:cNvSpPr/>
          <p:nvPr/>
        </p:nvSpPr>
        <p:spPr>
          <a:xfrm>
            <a:off x="2007772" y="2164492"/>
            <a:ext cx="8176500" cy="3415200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973" y="269049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8863" y="2414452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85837" y="2570323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33" name="Google Shape;533;p5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Gestione Sviluppo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34" name="Google Shape;53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77297" y="4315437"/>
            <a:ext cx="1537238" cy="59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85674" y="3906955"/>
            <a:ext cx="1138088" cy="127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47110" y="4031651"/>
            <a:ext cx="77152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"/>
          <p:cNvSpPr txBox="1"/>
          <p:nvPr>
            <p:ph idx="1" type="body"/>
          </p:nvPr>
        </p:nvSpPr>
        <p:spPr>
          <a:xfrm>
            <a:off x="3225863" y="3447506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 sz="14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Internal communication</a:t>
            </a:r>
            <a:endParaRPr sz="1400"/>
          </a:p>
        </p:txBody>
      </p:sp>
      <p:sp>
        <p:nvSpPr>
          <p:cNvPr id="538" name="Google Shape;538;p5"/>
          <p:cNvSpPr txBox="1"/>
          <p:nvPr/>
        </p:nvSpPr>
        <p:spPr>
          <a:xfrm>
            <a:off x="3402915" y="5051787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Package Manager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539" name="Google Shape;539;p5"/>
          <p:cNvSpPr txBox="1"/>
          <p:nvPr/>
        </p:nvSpPr>
        <p:spPr>
          <a:xfrm>
            <a:off x="6829873" y="5032532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IDE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540" name="Google Shape;540;p5"/>
          <p:cNvSpPr txBox="1"/>
          <p:nvPr/>
        </p:nvSpPr>
        <p:spPr>
          <a:xfrm>
            <a:off x="7102837" y="3424532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Repository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541" name="Google Shape;541;p5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28 Luglio 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2022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42" name="Google Shape;542;p5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P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 rotWithShape="1">
          <a:blip r:embed="rId3">
            <a:alphaModFix/>
          </a:blip>
          <a:tile algn="tl" flip="none" tx="0" sx="99999" ty="0" sy="99999"/>
        </a:blip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49" name="Google Shape;549;p7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28 Luglio 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2022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50" name="Google Shape;550;p7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P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51" name="Google Shape;55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5250" y="1533250"/>
            <a:ext cx="1717799" cy="3053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5625" y="1533250"/>
            <a:ext cx="1717799" cy="3053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7511" y="1533250"/>
            <a:ext cx="1717781" cy="3053827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"/>
          <p:cNvSpPr txBox="1"/>
          <p:nvPr/>
        </p:nvSpPr>
        <p:spPr>
          <a:xfrm>
            <a:off x="685800" y="169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Virtual Display</a:t>
            </a:r>
            <a:endParaRPr sz="4400"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55" name="Google Shape;555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275" y="1533250"/>
            <a:ext cx="3370210" cy="1895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6" name="Google Shape;556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48000" y="3204475"/>
            <a:ext cx="1650100" cy="2933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7" name="Google Shape;557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8200" y="3204525"/>
            <a:ext cx="1650100" cy="29334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8" name="Google Shape;558;p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63675" y="3204475"/>
            <a:ext cx="1650100" cy="29335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9" name="Google Shape;559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0950" y="3204462"/>
            <a:ext cx="1650100" cy="29335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60" name="Google Shape;560;p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158225" y="3204450"/>
            <a:ext cx="1650100" cy="2933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 rotWithShape="1">
          <a:blip r:embed="rId3">
            <a:alphaModFix/>
          </a:blip>
          <a:tile algn="tl" flip="none" tx="0" sx="99999" ty="0" sy="99999"/>
        </a:blip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67" name="Google Shape;567;p8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28 Luglio 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2022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68" name="Google Shape;568;p8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P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69" name="Google Shape;569;p8"/>
          <p:cNvSpPr txBox="1"/>
          <p:nvPr/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Login</a:t>
            </a:r>
            <a:endParaRPr sz="4400"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70" name="Google Shape;57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550" y="1647875"/>
            <a:ext cx="5297224" cy="3382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1" name="Google Shape;571;p8"/>
          <p:cNvPicPr preferRelativeResize="0"/>
          <p:nvPr/>
        </p:nvPicPr>
        <p:blipFill rotWithShape="1">
          <a:blip r:embed="rId5">
            <a:alphaModFix/>
          </a:blip>
          <a:srcRect b="0" l="0" r="0" t="2296"/>
          <a:stretch/>
        </p:blipFill>
        <p:spPr>
          <a:xfrm>
            <a:off x="5904175" y="2852250"/>
            <a:ext cx="5297225" cy="302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 rotWithShape="1">
          <a:blip r:embed="rId3">
            <a:alphaModFix/>
          </a:blip>
          <a:tile algn="tl" flip="none" tx="0" sx="99999" ty="0" sy="99999"/>
        </a:blip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78" name="Google Shape;578;p9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28 Luglio 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2022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79" name="Google Shape;579;p9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P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80" name="Google Shape;580;p9"/>
          <p:cNvSpPr txBox="1"/>
          <p:nvPr/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Assistenza Tecnica</a:t>
            </a:r>
            <a:endParaRPr sz="4400"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81" name="Google Shape;58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2425" y="2161969"/>
            <a:ext cx="6411574" cy="34838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 rotWithShape="1">
          <a:blip r:embed="rId3">
            <a:alphaModFix/>
          </a:blip>
          <a:tile algn="tl" flip="none" tx="0" sx="99999" ty="0" sy="99999"/>
        </a:blip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3ec2265d51_4_167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88" name="Google Shape;588;g13ec2265d51_4_167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28 Luglio 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2022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89" name="Google Shape;589;g13ec2265d51_4_167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P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90" name="Google Shape;590;g13ec2265d51_4_167"/>
          <p:cNvSpPr txBox="1"/>
          <p:nvPr/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Assistenza Tecnica (2)</a:t>
            </a:r>
            <a:endParaRPr sz="4400"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91" name="Google Shape;591;g13ec2265d51_4_167"/>
          <p:cNvPicPr preferRelativeResize="0"/>
          <p:nvPr/>
        </p:nvPicPr>
        <p:blipFill rotWithShape="1">
          <a:blip r:embed="rId4">
            <a:alphaModFix/>
          </a:blip>
          <a:srcRect b="1439" l="25920" r="900" t="15337"/>
          <a:stretch/>
        </p:blipFill>
        <p:spPr>
          <a:xfrm>
            <a:off x="3803788" y="1778225"/>
            <a:ext cx="6398323" cy="3665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92" name="Google Shape;592;g13ec2265d51_4_167"/>
          <p:cNvPicPr preferRelativeResize="0"/>
          <p:nvPr/>
        </p:nvPicPr>
        <p:blipFill rotWithShape="1">
          <a:blip r:embed="rId4">
            <a:alphaModFix/>
          </a:blip>
          <a:srcRect b="1757" l="599" r="78654" t="10783"/>
          <a:stretch/>
        </p:blipFill>
        <p:spPr>
          <a:xfrm>
            <a:off x="1989888" y="1778225"/>
            <a:ext cx="1813901" cy="3851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none" tx="0" sx="100000" ty="0" sy="100000"/>
        </a:blip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2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6</a:t>
            </a:r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/ 16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99" name="Google Shape;599;p12"/>
          <p:cNvSpPr/>
          <p:nvPr/>
        </p:nvSpPr>
        <p:spPr>
          <a:xfrm>
            <a:off x="602400" y="1942052"/>
            <a:ext cx="10987200" cy="3935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54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Miglioramenti nel way of working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601" name="Google Shape;601;p12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28 Luglio 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2022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02" name="Google Shape;602;p12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P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03" name="Google Shape;603;p12"/>
          <p:cNvSpPr txBox="1"/>
          <p:nvPr/>
        </p:nvSpPr>
        <p:spPr>
          <a:xfrm>
            <a:off x="1943234" y="4484324"/>
            <a:ext cx="181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REVISIONE AD OGNI MODIFICA DI UN DOCUMENTO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12"/>
          <p:cNvSpPr txBox="1"/>
          <p:nvPr/>
        </p:nvSpPr>
        <p:spPr>
          <a:xfrm>
            <a:off x="5283309" y="4376612"/>
            <a:ext cx="1815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GESTIONA ASINCRONA DEL LAVORO TRAMITE PROJECT-BOARD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12"/>
          <p:cNvSpPr txBox="1"/>
          <p:nvPr/>
        </p:nvSpPr>
        <p:spPr>
          <a:xfrm>
            <a:off x="8623388" y="4376613"/>
            <a:ext cx="2000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MIGLIORE UTILIZZO DELLE REPO E DEGLI STRUMENTI OFFERTI DA GITHUB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6" name="Google Shape;60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9737" y="2488588"/>
            <a:ext cx="1687700" cy="16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5775" y="2614025"/>
            <a:ext cx="1630374" cy="16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12"/>
          <p:cNvPicPr preferRelativeResize="0"/>
          <p:nvPr/>
        </p:nvPicPr>
        <p:blipFill rotWithShape="1">
          <a:blip r:embed="rId6">
            <a:alphaModFix/>
          </a:blip>
          <a:srcRect b="20786" l="0" r="0" t="19207"/>
          <a:stretch/>
        </p:blipFill>
        <p:spPr>
          <a:xfrm>
            <a:off x="1568200" y="2659538"/>
            <a:ext cx="2565378" cy="15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31275" y="3643800"/>
            <a:ext cx="1133182" cy="6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none" tx="0" sx="99999" ty="0" sy="99999"/>
        </a:blip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13fb1f0c5c_5_15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28 Luglio 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113fb1f0c5c_5_15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P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17" name="Google Shape;617;g113fb1f0c5c_5_15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7 </a:t>
            </a:r>
            <a:r>
              <a:rPr lang="it-IT" sz="120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/ 16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18" name="Google Shape;618;g113fb1f0c5c_5_15"/>
          <p:cNvSpPr/>
          <p:nvPr/>
        </p:nvSpPr>
        <p:spPr>
          <a:xfrm>
            <a:off x="602400" y="1560847"/>
            <a:ext cx="10987200" cy="4321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54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9" name="Google Shape;619;g113fb1f0c5c_5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7620" y="3168383"/>
            <a:ext cx="1106426" cy="110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113fb1f0c5c_5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3457" y="4481372"/>
            <a:ext cx="1155150" cy="11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113fb1f0c5c_5_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1225" y="1945504"/>
            <a:ext cx="1046400" cy="1046400"/>
          </a:xfrm>
          <a:prstGeom prst="rect">
            <a:avLst/>
          </a:prstGeom>
          <a:noFill/>
          <a:ln>
            <a:noFill/>
          </a:ln>
          <a:effectLst>
            <a:outerShdw blurRad="254000" sx="101000" rotWithShape="0" algn="ctr" sy="101000">
              <a:schemeClr val="lt1">
                <a:alpha val="40000"/>
              </a:schemeClr>
            </a:outerShdw>
          </a:effectLst>
        </p:spPr>
      </p:pic>
      <p:pic>
        <p:nvPicPr>
          <p:cNvPr id="622" name="Google Shape;622;g113fb1f0c5c_5_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90275" y="1862063"/>
            <a:ext cx="1106426" cy="1106426"/>
          </a:xfrm>
          <a:prstGeom prst="rect">
            <a:avLst/>
          </a:prstGeom>
          <a:noFill/>
          <a:ln>
            <a:noFill/>
          </a:ln>
          <a:effectLst>
            <a:outerShdw blurRad="254000" sx="101000" rotWithShape="0" algn="ctr" sy="101000">
              <a:schemeClr val="lt1">
                <a:alpha val="40000"/>
              </a:schemeClr>
            </a:outerShdw>
          </a:effectLst>
        </p:spPr>
      </p:pic>
      <p:sp>
        <p:nvSpPr>
          <p:cNvPr id="623" name="Google Shape;623;g113fb1f0c5c_5_15"/>
          <p:cNvSpPr txBox="1"/>
          <p:nvPr>
            <p:ph type="title"/>
          </p:nvPr>
        </p:nvSpPr>
        <p:spPr>
          <a:xfrm>
            <a:off x="926575" y="336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Auto-valutazione 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624" name="Google Shape;624;g113fb1f0c5c_5_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66416" y="2067883"/>
            <a:ext cx="1155150" cy="8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g113fb1f0c5c_5_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55361" y="3794472"/>
            <a:ext cx="1242275" cy="1242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113fb1f0c5c_5_15"/>
          <p:cNvSpPr txBox="1"/>
          <p:nvPr/>
        </p:nvSpPr>
        <p:spPr>
          <a:xfrm>
            <a:off x="4698740" y="4513550"/>
            <a:ext cx="2794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t-IT" sz="1400" u="none" cap="none" strike="noStrik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ANDAMENTO</a:t>
            </a:r>
            <a:br>
              <a:rPr b="0" i="0" lang="it-IT" sz="1400" u="none" cap="none" strike="noStrik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CALANTE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7" name="Google Shape;627;g113fb1f0c5c_5_15"/>
          <p:cNvPicPr preferRelativeResize="0"/>
          <p:nvPr/>
        </p:nvPicPr>
        <p:blipFill rotWithShape="1">
          <a:blip r:embed="rId10">
            <a:alphaModFix/>
          </a:blip>
          <a:srcRect b="40425" l="3079" r="2169" t="1475"/>
          <a:stretch/>
        </p:blipFill>
        <p:spPr>
          <a:xfrm>
            <a:off x="5055825" y="2488050"/>
            <a:ext cx="2043525" cy="1881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B7B7B7">
                <a:alpha val="50000"/>
              </a:srgbClr>
            </a:outerShdw>
          </a:effectLst>
        </p:spPr>
      </p:pic>
      <p:pic>
        <p:nvPicPr>
          <p:cNvPr id="628" name="Google Shape;628;g113fb1f0c5c_5_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838935">
            <a:off x="9862095" y="2766150"/>
            <a:ext cx="1325700" cy="13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113fb1f0c5c_5_15"/>
          <p:cNvSpPr txBox="1"/>
          <p:nvPr/>
        </p:nvSpPr>
        <p:spPr>
          <a:xfrm rot="854938">
            <a:off x="8986661" y="4009186"/>
            <a:ext cx="1489422" cy="2099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9600">
                <a:solidFill>
                  <a:schemeClr val="dk1"/>
                </a:solidFill>
              </a:rPr>
              <a:t>🤕</a:t>
            </a:r>
            <a:endParaRPr sz="9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630" name="Google Shape;630;g113fb1f0c5c_5_15"/>
          <p:cNvSpPr txBox="1"/>
          <p:nvPr/>
        </p:nvSpPr>
        <p:spPr>
          <a:xfrm rot="854938">
            <a:off x="7555036" y="2959499"/>
            <a:ext cx="1489422" cy="2099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631" name="Google Shape;631;g113fb1f0c5c_5_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300915">
            <a:off x="7694325" y="2921687"/>
            <a:ext cx="1432250" cy="14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x" tx="0" sx="100000" ty="0" sy="100000"/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/ 16</a:t>
            </a:r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66" name="Google Shape;366;p5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28 Luglio 2022</a:t>
            </a:r>
            <a:endParaRPr/>
          </a:p>
        </p:txBody>
      </p:sp>
      <p:sp>
        <p:nvSpPr>
          <p:cNvPr id="367" name="Google Shape;367;p5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Carbon7team - PB</a:t>
            </a:r>
            <a:endParaRPr/>
          </a:p>
        </p:txBody>
      </p:sp>
      <p:pic>
        <p:nvPicPr>
          <p:cNvPr id="368" name="Google Shape;368;p51"/>
          <p:cNvPicPr preferRelativeResize="0"/>
          <p:nvPr/>
        </p:nvPicPr>
        <p:blipFill rotWithShape="1">
          <a:blip r:embed="rId4">
            <a:alphaModFix/>
          </a:blip>
          <a:srcRect b="0" l="0" r="14118" t="0"/>
          <a:stretch/>
        </p:blipFill>
        <p:spPr>
          <a:xfrm>
            <a:off x="3689925" y="1717675"/>
            <a:ext cx="4812150" cy="3422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none" tx="0" sx="99999" ty="0" sy="99999"/>
        </a:blip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3ec2265d51_2_22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28 Luglio 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g13ec2265d51_2_22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P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39" name="Google Shape;639;g13ec2265d51_2_22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8</a:t>
            </a:r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/ 16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40" name="Google Shape;640;g13ec2265d51_2_22"/>
          <p:cNvSpPr/>
          <p:nvPr/>
        </p:nvSpPr>
        <p:spPr>
          <a:xfrm>
            <a:off x="690700" y="1545035"/>
            <a:ext cx="10987200" cy="4321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54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g13ec2265d51_2_22"/>
          <p:cNvSpPr txBox="1"/>
          <p:nvPr>
            <p:ph type="title"/>
          </p:nvPr>
        </p:nvSpPr>
        <p:spPr>
          <a:xfrm>
            <a:off x="838200" y="336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Difficoltà residue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642" name="Google Shape;642;g13ec2265d51_2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0113" y="2062800"/>
            <a:ext cx="2143124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g13ec2265d51_2_22"/>
          <p:cNvPicPr preferRelativeResize="0"/>
          <p:nvPr/>
        </p:nvPicPr>
        <p:blipFill rotWithShape="1">
          <a:blip r:embed="rId5">
            <a:alphaModFix/>
          </a:blip>
          <a:srcRect b="19018" l="12180" r="9736" t="17585"/>
          <a:stretch/>
        </p:blipFill>
        <p:spPr>
          <a:xfrm>
            <a:off x="8238039" y="2089938"/>
            <a:ext cx="2572672" cy="20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13ec2265d51_2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1574" y="2089937"/>
            <a:ext cx="2088862" cy="2088862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13ec2265d51_2_22"/>
          <p:cNvSpPr txBox="1"/>
          <p:nvPr/>
        </p:nvSpPr>
        <p:spPr>
          <a:xfrm>
            <a:off x="1844021" y="4638337"/>
            <a:ext cx="181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PESO ECCESSIVO DEL LAVORO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13ec2265d51_2_22"/>
          <p:cNvSpPr txBox="1"/>
          <p:nvPr/>
        </p:nvSpPr>
        <p:spPr>
          <a:xfrm>
            <a:off x="5139851" y="4530475"/>
            <a:ext cx="208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MALFUNZIONAMENTO ALL’INTERNO DEL GRUPPO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g13ec2265d51_2_22"/>
          <p:cNvSpPr txBox="1"/>
          <p:nvPr/>
        </p:nvSpPr>
        <p:spPr>
          <a:xfrm>
            <a:off x="8524175" y="4530625"/>
            <a:ext cx="20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DISORGANIZZAZIONE, COMPLESSITÀ E PROBLEMI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none" tx="0" sx="99999" ty="0" sy="99999"/>
        </a:blip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1740e20173_1_27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9</a:t>
            </a:r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/ 16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54" name="Google Shape;654;g11740e20173_1_27"/>
          <p:cNvSpPr txBox="1"/>
          <p:nvPr>
            <p:ph type="title"/>
          </p:nvPr>
        </p:nvSpPr>
        <p:spPr>
          <a:xfrm>
            <a:off x="838200" y="27911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Consuntivo rendicontato</a:t>
            </a:r>
            <a:endParaRPr>
              <a:solidFill>
                <a:srgbClr val="FFC000"/>
              </a:solidFill>
            </a:endParaRPr>
          </a:p>
        </p:txBody>
      </p:sp>
      <p:graphicFrame>
        <p:nvGraphicFramePr>
          <p:cNvPr id="655" name="Google Shape;655;g11740e20173_1_27"/>
          <p:cNvGraphicFramePr/>
          <p:nvPr/>
        </p:nvGraphicFramePr>
        <p:xfrm>
          <a:off x="3643451" y="1604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{70EA8DB4-C40C-4504-80A9-DFA65108E9FF}</a:tableStyleId>
              </a:tblPr>
              <a:tblGrid>
                <a:gridCol w="1843125"/>
                <a:gridCol w="1278300"/>
                <a:gridCol w="1783675"/>
              </a:tblGrid>
              <a:tr h="37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it-IT" sz="15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Ruolo</a:t>
                      </a:r>
                      <a:endParaRPr sz="1400" u="none" cap="none" strike="noStrike"/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CE4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it-IT" sz="1500" u="none" cap="none" strike="noStrike"/>
                        <a:t>Ore</a:t>
                      </a:r>
                      <a:endParaRPr sz="1400" u="none" cap="none" strike="noStrike"/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CE4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it-IT" sz="1500" u="none" cap="none" strike="noStrike"/>
                        <a:t>Costo</a:t>
                      </a:r>
                      <a:endParaRPr sz="1400" u="none" cap="none" strike="noStrike"/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CE4E"/>
                    </a:solidFill>
                  </a:tcPr>
                </a:tc>
              </a:tr>
              <a:tr h="74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it-IT" sz="1500" u="none" cap="none" strike="noStrike"/>
                        <a:t>Responsabile</a:t>
                      </a:r>
                      <a:endParaRPr sz="1400" u="none" cap="none" strike="noStrike"/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50</a:t>
                      </a:r>
                      <a:r>
                        <a:rPr lang="it-IT" sz="1500" u="none" cap="none" strike="noStrike"/>
                        <a:t> </a:t>
                      </a:r>
                      <a:r>
                        <a:rPr lang="it-IT" sz="1500" u="none" cap="none" strike="noStrike">
                          <a:solidFill>
                            <a:srgbClr val="92D050"/>
                          </a:solidFill>
                        </a:rPr>
                        <a:t>(-</a:t>
                      </a:r>
                      <a:r>
                        <a:rPr lang="it-IT" sz="1500">
                          <a:solidFill>
                            <a:srgbClr val="92D050"/>
                          </a:solidFill>
                        </a:rPr>
                        <a:t>8</a:t>
                      </a:r>
                      <a:r>
                        <a:rPr lang="it-IT" sz="1500" u="none" cap="none" strike="noStrike">
                          <a:solidFill>
                            <a:srgbClr val="92D050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rgbClr val="92D050"/>
                        </a:solidFill>
                      </a:endParaRPr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15</a:t>
                      </a:r>
                      <a:r>
                        <a:rPr lang="it-IT" sz="1500" u="none" cap="none" strike="noStrike"/>
                        <a:t>00 </a:t>
                      </a:r>
                      <a:r>
                        <a:rPr lang="it-IT" sz="1500" u="none" cap="none" strike="noStrike">
                          <a:solidFill>
                            <a:srgbClr val="92D050"/>
                          </a:solidFill>
                        </a:rPr>
                        <a:t>(-210 €)</a:t>
                      </a:r>
                      <a:endParaRPr sz="1400" u="none" cap="none" strike="noStrike">
                        <a:solidFill>
                          <a:srgbClr val="92D050"/>
                        </a:solidFill>
                      </a:endParaRPr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2FF"/>
                    </a:solidFill>
                  </a:tcPr>
                </a:tc>
              </a:tr>
              <a:tr h="74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it-IT" sz="1500" u="none" cap="none" strike="noStrike"/>
                        <a:t>Amministratore</a:t>
                      </a:r>
                      <a:endParaRPr sz="1400" u="none" cap="none" strike="noStrike"/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16</a:t>
                      </a:r>
                      <a:r>
                        <a:rPr lang="it-IT" sz="1500"/>
                        <a:t>0</a:t>
                      </a:r>
                      <a:r>
                        <a:rPr lang="it-IT" sz="1500" u="none" cap="none" strike="noStrike"/>
                        <a:t> </a:t>
                      </a:r>
                      <a:r>
                        <a:rPr lang="it-IT" sz="1500" u="none" cap="none" strike="noStrike">
                          <a:solidFill>
                            <a:srgbClr val="FF0000"/>
                          </a:solidFill>
                        </a:rPr>
                        <a:t>(+1</a:t>
                      </a:r>
                      <a:r>
                        <a:rPr lang="it-IT" sz="150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it-IT" sz="1500" u="none" cap="none" strike="noStrike">
                          <a:solidFill>
                            <a:srgbClr val="FF0000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34</a:t>
                      </a:r>
                      <a:r>
                        <a:rPr lang="it-IT" sz="1500" u="none" cap="none" strike="noStrike"/>
                        <a:t>00 </a:t>
                      </a:r>
                      <a:r>
                        <a:rPr lang="it-IT" sz="1500" u="none" cap="none" strike="noStrike">
                          <a:solidFill>
                            <a:srgbClr val="FF0000"/>
                          </a:solidFill>
                        </a:rPr>
                        <a:t>(+200 €)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D8FF"/>
                    </a:solidFill>
                  </a:tcPr>
                </a:tc>
              </a:tr>
              <a:tr h="37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it-IT" sz="1500" u="none" cap="none" strike="noStrike"/>
                        <a:t>Analista</a:t>
                      </a:r>
                      <a:endParaRPr sz="1400" u="none" cap="none" strike="noStrike"/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cap="none" strike="noStrike"/>
                        <a:t>6</a:t>
                      </a:r>
                      <a:r>
                        <a:rPr lang="it-IT" sz="1500"/>
                        <a:t>6</a:t>
                      </a:r>
                      <a:r>
                        <a:rPr lang="it-IT" sz="1500" u="none" cap="none" strike="noStrike"/>
                        <a:t> </a:t>
                      </a:r>
                      <a:r>
                        <a:rPr lang="it-IT" sz="1500" u="none" cap="none" strike="noStrike">
                          <a:solidFill>
                            <a:srgbClr val="FF0000"/>
                          </a:solidFill>
                        </a:rPr>
                        <a:t>(+5)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cap="none" strike="noStrike"/>
                        <a:t>16</a:t>
                      </a:r>
                      <a:r>
                        <a:rPr lang="it-IT" sz="1500"/>
                        <a:t>5</a:t>
                      </a:r>
                      <a:r>
                        <a:rPr lang="it-IT" sz="1500" u="none" cap="none" strike="noStrike"/>
                        <a:t>0 </a:t>
                      </a:r>
                      <a:r>
                        <a:rPr lang="it-IT" sz="1500" u="none" cap="none" strike="noStrike">
                          <a:solidFill>
                            <a:srgbClr val="FF0000"/>
                          </a:solidFill>
                        </a:rPr>
                        <a:t>(+125 €)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2FF"/>
                    </a:solidFill>
                  </a:tcPr>
                </a:tc>
              </a:tr>
              <a:tr h="37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it-IT" sz="1500" u="none" cap="none" strike="noStrike"/>
                        <a:t>Progettista</a:t>
                      </a:r>
                      <a:endParaRPr sz="1400" u="none" cap="none" strike="noStrike"/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104</a:t>
                      </a:r>
                      <a:r>
                        <a:rPr lang="it-IT" sz="1500" u="none" cap="none" strike="noStrike"/>
                        <a:t> </a:t>
                      </a:r>
                      <a:r>
                        <a:rPr lang="it-IT" sz="1500" u="none" cap="none" strike="noStrike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it-IT" sz="1500">
                          <a:solidFill>
                            <a:srgbClr val="FF0000"/>
                          </a:solidFill>
                        </a:rPr>
                        <a:t>+11)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2600</a:t>
                      </a:r>
                      <a:r>
                        <a:rPr lang="it-IT" sz="1500" u="none" cap="none" strike="noStrike"/>
                        <a:t> </a:t>
                      </a:r>
                      <a:r>
                        <a:rPr lang="it-IT" sz="1500" u="none" cap="none" strike="noStrike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it-IT" sz="150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it-IT" sz="1500" u="none" cap="none" strike="noStrike">
                          <a:solidFill>
                            <a:srgbClr val="FF0000"/>
                          </a:solidFill>
                        </a:rPr>
                        <a:t>150 €)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D8FF"/>
                    </a:solidFill>
                  </a:tcPr>
                </a:tc>
              </a:tr>
              <a:tr h="74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it-IT" sz="1500" u="none" cap="none" strike="noStrike"/>
                        <a:t>Programmatore</a:t>
                      </a:r>
                      <a:endParaRPr sz="1400" u="none" cap="none" strike="noStrike"/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189</a:t>
                      </a:r>
                      <a:r>
                        <a:rPr lang="it-IT" sz="1500" u="none" cap="none" strike="noStrike"/>
                        <a:t> </a:t>
                      </a:r>
                      <a:r>
                        <a:rPr lang="it-IT" sz="1500" u="none" cap="none" strike="noStrike">
                          <a:solidFill>
                            <a:srgbClr val="FF0000"/>
                          </a:solidFill>
                        </a:rPr>
                        <a:t>(+</a:t>
                      </a:r>
                      <a:r>
                        <a:rPr lang="it-IT" sz="1500">
                          <a:solidFill>
                            <a:srgbClr val="FF0000"/>
                          </a:solidFill>
                        </a:rPr>
                        <a:t>11</a:t>
                      </a:r>
                      <a:r>
                        <a:rPr lang="it-IT" sz="1500" u="none" cap="none" strike="noStrike">
                          <a:solidFill>
                            <a:srgbClr val="FF0000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2835.5</a:t>
                      </a:r>
                      <a:r>
                        <a:rPr lang="it-IT" sz="1500" u="none" cap="none" strike="noStrike"/>
                        <a:t> </a:t>
                      </a:r>
                      <a:r>
                        <a:rPr lang="it-IT" sz="1500" u="none" cap="none" strike="noStrike">
                          <a:solidFill>
                            <a:srgbClr val="FF0000"/>
                          </a:solidFill>
                        </a:rPr>
                        <a:t>(+60 €)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2FF"/>
                    </a:solidFill>
                  </a:tcPr>
                </a:tc>
              </a:tr>
              <a:tr h="37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it-IT" sz="1500" u="none" cap="none" strike="noStrike"/>
                        <a:t>Verificatore</a:t>
                      </a:r>
                      <a:endParaRPr sz="1400" u="none" cap="none" strike="noStrike"/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65.5</a:t>
                      </a:r>
                      <a:r>
                        <a:rPr lang="it-IT" sz="1500" u="none" cap="none" strike="noStrike"/>
                        <a:t> </a:t>
                      </a:r>
                      <a:r>
                        <a:rPr lang="it-IT" sz="1500" u="none" cap="none" strike="noStrike">
                          <a:solidFill>
                            <a:srgbClr val="FF0000"/>
                          </a:solidFill>
                        </a:rPr>
                        <a:t>(+</a:t>
                      </a:r>
                      <a:r>
                        <a:rPr lang="it-IT" sz="150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it-IT" sz="1500" u="none" cap="none" strike="noStrike">
                          <a:solidFill>
                            <a:srgbClr val="FF0000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982.5</a:t>
                      </a:r>
                      <a:r>
                        <a:rPr lang="it-IT" sz="1500" u="none" cap="none" strike="noStrike"/>
                        <a:t> </a:t>
                      </a:r>
                      <a:r>
                        <a:rPr lang="it-IT" sz="1500" u="none" cap="none" strike="noStrike">
                          <a:solidFill>
                            <a:srgbClr val="FF0000"/>
                          </a:solidFill>
                        </a:rPr>
                        <a:t>(+135 €)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D8FF"/>
                    </a:solidFill>
                  </a:tcPr>
                </a:tc>
              </a:tr>
              <a:tr h="74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it-IT" sz="1500"/>
                        <a:t>Consuntivo</a:t>
                      </a:r>
                      <a:r>
                        <a:rPr b="1" lang="it-IT" sz="1500" u="none" cap="none" strike="noStrike"/>
                        <a:t> totale </a:t>
                      </a:r>
                      <a:endParaRPr sz="1400" u="none" cap="none" strike="noStrike"/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644.5</a:t>
                      </a:r>
                      <a:r>
                        <a:rPr lang="it-IT" sz="1500" u="none" cap="none" strike="noStrike"/>
                        <a:t> </a:t>
                      </a:r>
                      <a:r>
                        <a:rPr lang="it-IT" sz="1500" u="none" cap="none" strike="noStrike">
                          <a:solidFill>
                            <a:srgbClr val="FF0000"/>
                          </a:solidFill>
                        </a:rPr>
                        <a:t>(+</a:t>
                      </a:r>
                      <a:r>
                        <a:rPr lang="it-IT" sz="1500">
                          <a:solidFill>
                            <a:srgbClr val="FF0000"/>
                          </a:solidFill>
                        </a:rPr>
                        <a:t>34</a:t>
                      </a:r>
                      <a:r>
                        <a:rPr lang="it-IT" sz="1500" u="none" cap="none" strike="noStrike">
                          <a:solidFill>
                            <a:srgbClr val="FF0000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12967.5</a:t>
                      </a:r>
                      <a:r>
                        <a:rPr lang="it-IT" sz="1500" u="none" cap="none" strike="noStrike"/>
                        <a:t> </a:t>
                      </a:r>
                      <a:r>
                        <a:rPr lang="it-IT" sz="1500" u="none" cap="none" strike="noStrike">
                          <a:solidFill>
                            <a:srgbClr val="FF0000"/>
                          </a:solidFill>
                        </a:rPr>
                        <a:t>(+160 €)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2FF"/>
                    </a:solidFill>
                  </a:tcPr>
                </a:tc>
              </a:tr>
            </a:tbl>
          </a:graphicData>
        </a:graphic>
      </p:graphicFrame>
      <p:sp>
        <p:nvSpPr>
          <p:cNvPr id="656" name="Google Shape;656;g11740e20173_1_27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28 Luglio 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11740e20173_1_27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P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none" tx="0" sx="100000" ty="0" sy="100000"/>
        </a:blip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4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10</a:t>
            </a:r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/ 16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64" name="Google Shape;664;p44"/>
          <p:cNvSpPr txBox="1"/>
          <p:nvPr>
            <p:ph type="title"/>
          </p:nvPr>
        </p:nvSpPr>
        <p:spPr>
          <a:xfrm>
            <a:off x="838200" y="34445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Consuntivo rendicontato ore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665" name="Google Shape;665;p44"/>
          <p:cNvPicPr preferRelativeResize="0"/>
          <p:nvPr/>
        </p:nvPicPr>
        <p:blipFill rotWithShape="1">
          <a:blip r:embed="rId4">
            <a:alphaModFix/>
          </a:blip>
          <a:srcRect b="0" l="89" r="99" t="0"/>
          <a:stretch/>
        </p:blipFill>
        <p:spPr>
          <a:xfrm>
            <a:off x="295050" y="1972101"/>
            <a:ext cx="5620800" cy="3781200"/>
          </a:xfrm>
          <a:prstGeom prst="roundRect">
            <a:avLst>
              <a:gd fmla="val 6281" name="adj"/>
            </a:avLst>
          </a:prstGeom>
          <a:noFill/>
          <a:ln>
            <a:noFill/>
          </a:ln>
        </p:spPr>
      </p:pic>
      <p:pic>
        <p:nvPicPr>
          <p:cNvPr id="666" name="Google Shape;666;p44"/>
          <p:cNvPicPr preferRelativeResize="0"/>
          <p:nvPr/>
        </p:nvPicPr>
        <p:blipFill rotWithShape="1">
          <a:blip r:embed="rId5">
            <a:alphaModFix/>
          </a:blip>
          <a:srcRect b="0" l="268" r="268" t="0"/>
          <a:stretch/>
        </p:blipFill>
        <p:spPr>
          <a:xfrm>
            <a:off x="6065604" y="1969750"/>
            <a:ext cx="6007500" cy="3786000"/>
          </a:xfrm>
          <a:prstGeom prst="roundRect">
            <a:avLst>
              <a:gd fmla="val 5606" name="adj"/>
            </a:avLst>
          </a:prstGeom>
          <a:noFill/>
          <a:ln>
            <a:noFill/>
          </a:ln>
        </p:spPr>
      </p:pic>
      <p:sp>
        <p:nvSpPr>
          <p:cNvPr id="667" name="Google Shape;667;p44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28 Luglio 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4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P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none" tx="0" sx="100000" ty="0" sy="100000"/>
        </a:blip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11</a:t>
            </a:r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/ 16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75" name="Google Shape;675;p45"/>
          <p:cNvSpPr txBox="1"/>
          <p:nvPr>
            <p:ph type="title"/>
          </p:nvPr>
        </p:nvSpPr>
        <p:spPr>
          <a:xfrm>
            <a:off x="838200" y="35220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Consuntivo rendicontato costi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676" name="Google Shape;676;p45"/>
          <p:cNvPicPr preferRelativeResize="0"/>
          <p:nvPr/>
        </p:nvPicPr>
        <p:blipFill rotWithShape="1">
          <a:blip r:embed="rId4">
            <a:alphaModFix/>
          </a:blip>
          <a:srcRect b="0" l="228" r="228" t="0"/>
          <a:stretch/>
        </p:blipFill>
        <p:spPr>
          <a:xfrm>
            <a:off x="6385649" y="1995997"/>
            <a:ext cx="5516700" cy="3723900"/>
          </a:xfrm>
          <a:prstGeom prst="roundRect">
            <a:avLst>
              <a:gd fmla="val 4321" name="adj"/>
            </a:avLst>
          </a:prstGeom>
          <a:noFill/>
          <a:ln>
            <a:noFill/>
          </a:ln>
        </p:spPr>
      </p:pic>
      <p:sp>
        <p:nvSpPr>
          <p:cNvPr id="677" name="Google Shape;677;p45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28 Luglio 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5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P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679" name="Google Shape;679;p45"/>
          <p:cNvPicPr preferRelativeResize="0"/>
          <p:nvPr/>
        </p:nvPicPr>
        <p:blipFill rotWithShape="1">
          <a:blip r:embed="rId5">
            <a:alphaModFix/>
          </a:blip>
          <a:srcRect b="0" l="6627" r="6627" t="0"/>
          <a:stretch/>
        </p:blipFill>
        <p:spPr>
          <a:xfrm>
            <a:off x="118500" y="2058875"/>
            <a:ext cx="6087900" cy="3660900"/>
          </a:xfrm>
          <a:prstGeom prst="roundRect">
            <a:avLst>
              <a:gd fmla="val 5372" name="adj"/>
            </a:avLst>
          </a:prstGeom>
          <a:noFill/>
          <a:ln cap="flat" cmpd="dbl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none" tx="0" sx="100000" ty="0" sy="100000"/>
        </a:blip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8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12</a:t>
            </a:r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/ 16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86" name="Google Shape;686;p48"/>
          <p:cNvSpPr txBox="1"/>
          <p:nvPr>
            <p:ph type="title"/>
          </p:nvPr>
        </p:nvSpPr>
        <p:spPr>
          <a:xfrm>
            <a:off x="838200" y="287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Dettaglio rendicontato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687" name="Google Shape;687;p48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28 Luglio 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48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P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689" name="Google Shape;68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9125" y="2968750"/>
            <a:ext cx="5217600" cy="3235200"/>
          </a:xfrm>
          <a:prstGeom prst="roundRect">
            <a:avLst>
              <a:gd fmla="val 5771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0" name="Google Shape;69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50" y="1377525"/>
            <a:ext cx="6597900" cy="4826425"/>
          </a:xfrm>
          <a:prstGeom prst="rect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none" tx="0" sx="99999" ty="0" sy="99999"/>
        </a:blip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1740e20173_1_39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13</a:t>
            </a:r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/ 16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97" name="Google Shape;697;g11740e20173_1_39"/>
          <p:cNvSpPr txBox="1"/>
          <p:nvPr>
            <p:ph type="title"/>
          </p:nvPr>
        </p:nvSpPr>
        <p:spPr>
          <a:xfrm>
            <a:off x="838200" y="27911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Preventivo a finire</a:t>
            </a:r>
            <a:endParaRPr>
              <a:solidFill>
                <a:srgbClr val="FFC000"/>
              </a:solidFill>
            </a:endParaRPr>
          </a:p>
        </p:txBody>
      </p:sp>
      <p:graphicFrame>
        <p:nvGraphicFramePr>
          <p:cNvPr id="698" name="Google Shape;698;g11740e20173_1_39"/>
          <p:cNvGraphicFramePr/>
          <p:nvPr/>
        </p:nvGraphicFramePr>
        <p:xfrm>
          <a:off x="2752263" y="16591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{70EA8DB4-C40C-4504-80A9-DFA65108E9FF}</a:tableStyleId>
              </a:tblPr>
              <a:tblGrid>
                <a:gridCol w="1547125"/>
                <a:gridCol w="1072975"/>
                <a:gridCol w="1072975"/>
                <a:gridCol w="1497200"/>
                <a:gridCol w="1497200"/>
              </a:tblGrid>
              <a:tr h="5438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it-IT" sz="15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Fase</a:t>
                      </a:r>
                      <a:endParaRPr b="1" sz="15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CE4E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it-IT" sz="1500" u="none" cap="none" strike="noStrike"/>
                        <a:t>Preventivo</a:t>
                      </a:r>
                      <a:endParaRPr b="1" sz="1500" u="none" cap="none" strike="noStrike"/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CE4E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it-IT" sz="1500" u="none" cap="none" strike="noStrike"/>
                        <a:t>Consuntivo</a:t>
                      </a:r>
                      <a:endParaRPr b="1" sz="1500" u="none" cap="none" strike="noStrike"/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CE4E"/>
                    </a:solidFill>
                  </a:tcPr>
                </a:tc>
                <a:tc hMerge="1"/>
              </a:tr>
              <a:tr h="5438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it-IT" sz="1500" u="none" cap="none" strike="noStrike"/>
                        <a:t>Ore</a:t>
                      </a:r>
                      <a:endParaRPr b="1" sz="1500" u="none" cap="none" strike="noStrike"/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CE4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it-IT" sz="1500" u="none" cap="none" strike="noStrike"/>
                        <a:t>Costo</a:t>
                      </a:r>
                      <a:endParaRPr sz="1400" u="none" cap="none" strike="noStrike"/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CE4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it-IT" sz="1500" u="none" cap="none" strike="noStrike"/>
                        <a:t>Ore</a:t>
                      </a:r>
                      <a:endParaRPr b="1" sz="1500" u="none" cap="none" strike="noStrike"/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CE4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it-IT" sz="1500" u="none" cap="none" strike="noStrike"/>
                        <a:t>Costo</a:t>
                      </a:r>
                      <a:endParaRPr sz="1400" u="none" cap="none" strike="noStrike"/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CE4E"/>
                    </a:solidFill>
                  </a:tcPr>
                </a:tc>
              </a:tr>
              <a:tr h="1087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it-IT" sz="1500" u="none" cap="none" strike="noStrike"/>
                        <a:t>RTB</a:t>
                      </a:r>
                      <a:endParaRPr sz="1400" u="none" cap="none" strike="noStrike"/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cap="none" strike="noStrike"/>
                        <a:t>268</a:t>
                      </a:r>
                      <a:endParaRPr sz="1500" u="none" cap="none" strike="noStrike"/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cap="none" strike="noStrike"/>
                        <a:t>5660</a:t>
                      </a:r>
                      <a:r>
                        <a:rPr lang="it-IT" sz="1500" u="none" cap="none" strike="noStrike">
                          <a:solidFill>
                            <a:schemeClr val="dk1"/>
                          </a:solidFill>
                        </a:rPr>
                        <a:t> €</a:t>
                      </a:r>
                      <a:endParaRPr sz="1400" u="none" cap="none" strike="noStrike">
                        <a:solidFill>
                          <a:srgbClr val="92D050"/>
                        </a:solidFill>
                      </a:endParaRPr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cap="none" strike="noStrike"/>
                        <a:t>283</a:t>
                      </a:r>
                      <a:endParaRPr sz="1500" u="none" cap="none" strike="noStrike"/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cap="none" strike="noStrike"/>
                        <a:t>5820</a:t>
                      </a:r>
                      <a:r>
                        <a:rPr lang="it-IT" sz="1500" u="none" cap="none" strike="noStrike">
                          <a:solidFill>
                            <a:schemeClr val="dk1"/>
                          </a:solidFill>
                        </a:rPr>
                        <a:t> €</a:t>
                      </a:r>
                      <a:endParaRPr sz="1400" u="none" cap="none" strike="noStrike">
                        <a:solidFill>
                          <a:srgbClr val="92D050"/>
                        </a:solidFill>
                      </a:endParaRPr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2FF"/>
                    </a:solidFill>
                  </a:tcPr>
                </a:tc>
              </a:tr>
              <a:tr h="1087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it-IT" sz="1500" u="none" cap="none" strike="noStrike"/>
                        <a:t>PB</a:t>
                      </a:r>
                      <a:endParaRPr sz="1400" u="none" cap="none" strike="noStrike"/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342.5</a:t>
                      </a:r>
                      <a:endParaRPr sz="1500" u="none" cap="none" strike="noStrike"/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6687.5</a:t>
                      </a:r>
                      <a:r>
                        <a:rPr lang="it-IT" sz="1500" u="none" cap="none" strike="noStrike">
                          <a:solidFill>
                            <a:schemeClr val="dk1"/>
                          </a:solidFill>
                        </a:rPr>
                        <a:t> €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361.5</a:t>
                      </a:r>
                      <a:endParaRPr sz="1500" u="none" cap="none" strike="noStrike"/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7147.5 </a:t>
                      </a:r>
                      <a:r>
                        <a:rPr lang="it-IT" sz="1500">
                          <a:solidFill>
                            <a:schemeClr val="dk1"/>
                          </a:solidFill>
                        </a:rPr>
                        <a:t>€</a:t>
                      </a:r>
                      <a:r>
                        <a:rPr lang="it-IT" sz="1500"/>
                        <a:t> 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D8FF"/>
                    </a:solidFill>
                  </a:tcPr>
                </a:tc>
              </a:tr>
              <a:tr h="543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it-IT" sz="1500" u="none" cap="none" strike="noStrike"/>
                        <a:t>CA</a:t>
                      </a:r>
                      <a:endParaRPr sz="1400" u="none" cap="none" strike="noStrike"/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30</a:t>
                      </a:r>
                      <a:endParaRPr sz="1500" u="none" cap="none" strike="noStrike"/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926.5</a:t>
                      </a:r>
                      <a:r>
                        <a:rPr lang="it-IT" sz="1500" u="none" cap="none" strike="noStrike">
                          <a:solidFill>
                            <a:schemeClr val="dk1"/>
                          </a:solidFill>
                        </a:rPr>
                        <a:t> €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cap="none" strike="noStrike"/>
                        <a:t>-</a:t>
                      </a:r>
                      <a:endParaRPr sz="1500" u="none" cap="none" strike="noStrike"/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cap="none" strike="noStrike"/>
                        <a:t>-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2FF"/>
                    </a:solidFill>
                  </a:tcPr>
                </a:tc>
              </a:tr>
              <a:tr h="543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it-IT" sz="1500" u="none" cap="none" strike="noStrike"/>
                        <a:t>Totale</a:t>
                      </a:r>
                      <a:endParaRPr sz="1400" u="none" cap="none" strike="noStrike"/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cap="none" strike="noStrike"/>
                        <a:t>6</a:t>
                      </a:r>
                      <a:r>
                        <a:rPr lang="it-IT" sz="1500"/>
                        <a:t>74.5</a:t>
                      </a:r>
                      <a:endParaRPr sz="1500" u="none" cap="none" strike="noStrike"/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4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it-IT">
                          <a:solidFill>
                            <a:schemeClr val="dk1"/>
                          </a:solidFill>
                        </a:rPr>
                        <a:t>3894</a:t>
                      </a:r>
                      <a:r>
                        <a:rPr lang="it-IT" sz="1500" u="none" cap="none" strike="noStrike">
                          <a:solidFill>
                            <a:schemeClr val="dk1"/>
                          </a:solidFill>
                        </a:rPr>
                        <a:t> €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t-IT" sz="1400" u="none" cap="none" strike="noStrike">
                          <a:solidFill>
                            <a:schemeClr val="dk1"/>
                          </a:solidFill>
                        </a:rPr>
                        <a:t>-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400" u="none" cap="none" strike="noStrike">
                          <a:solidFill>
                            <a:schemeClr val="dk1"/>
                          </a:solidFill>
                        </a:rPr>
                        <a:t>-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27100" marL="27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D8FF"/>
                    </a:solidFill>
                  </a:tcPr>
                </a:tc>
              </a:tr>
            </a:tbl>
          </a:graphicData>
        </a:graphic>
      </p:graphicFrame>
      <p:sp>
        <p:nvSpPr>
          <p:cNvPr id="699" name="Google Shape;699;g11740e20173_1_39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28 Luglio 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g11740e20173_1_39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P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none" tx="0" sx="100000" ty="0" sy="100000"/>
        </a:blip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0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14 </a:t>
            </a:r>
            <a:r>
              <a:rPr lang="it-IT" sz="120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/ 16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07" name="Google Shape;707;p50"/>
          <p:cNvSpPr txBox="1"/>
          <p:nvPr>
            <p:ph type="title"/>
          </p:nvPr>
        </p:nvSpPr>
        <p:spPr>
          <a:xfrm>
            <a:off x="947935" y="37674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Piano d’azione previsto</a:t>
            </a:r>
            <a:endParaRPr>
              <a:solidFill>
                <a:srgbClr val="FFC000"/>
              </a:solidFill>
            </a:endParaRPr>
          </a:p>
        </p:txBody>
      </p:sp>
      <p:grpSp>
        <p:nvGrpSpPr>
          <p:cNvPr id="708" name="Google Shape;708;p50"/>
          <p:cNvGrpSpPr/>
          <p:nvPr/>
        </p:nvGrpSpPr>
        <p:grpSpPr>
          <a:xfrm>
            <a:off x="2035770" y="3560920"/>
            <a:ext cx="8120458" cy="877887"/>
            <a:chOff x="3770" y="2270389"/>
            <a:chExt cx="8120458" cy="877887"/>
          </a:xfrm>
        </p:grpSpPr>
        <p:sp>
          <p:nvSpPr>
            <p:cNvPr id="709" name="Google Shape;709;p50"/>
            <p:cNvSpPr/>
            <p:nvPr/>
          </p:nvSpPr>
          <p:spPr>
            <a:xfrm>
              <a:off x="3770" y="2270389"/>
              <a:ext cx="2194718" cy="877887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50"/>
            <p:cNvSpPr txBox="1"/>
            <p:nvPr/>
          </p:nvSpPr>
          <p:spPr>
            <a:xfrm>
              <a:off x="442714" y="2270389"/>
              <a:ext cx="1316831" cy="877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000" lIns="60000" spcFirstLastPara="1" rIns="20000" wrap="square" tIns="2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Viga"/>
                <a:buNone/>
              </a:pPr>
              <a:r>
                <a:rPr b="0" i="0" lang="it-IT" sz="1500" u="none" cap="none" strike="noStrike">
                  <a:solidFill>
                    <a:schemeClr val="dk1"/>
                  </a:solidFill>
                  <a:latin typeface="Viga"/>
                  <a:ea typeface="Viga"/>
                  <a:cs typeface="Viga"/>
                  <a:sym typeface="Viga"/>
                </a:rPr>
                <a:t>Analisi dei requisiti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1979017" y="2270389"/>
              <a:ext cx="2194718" cy="877887"/>
            </a:xfrm>
            <a:prstGeom prst="chevron">
              <a:avLst>
                <a:gd fmla="val 50000" name="adj"/>
              </a:avLst>
            </a:prstGeom>
            <a:solidFill>
              <a:srgbClr val="92D05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50"/>
            <p:cNvSpPr txBox="1"/>
            <p:nvPr/>
          </p:nvSpPr>
          <p:spPr>
            <a:xfrm>
              <a:off x="2417961" y="2270389"/>
              <a:ext cx="1316831" cy="877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000" lIns="60000" spcFirstLastPara="1" rIns="20000" wrap="square" tIns="2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Viga"/>
                <a:buNone/>
              </a:pPr>
              <a:r>
                <a:rPr b="0" i="0" lang="it-IT" sz="1500" u="none" cap="none" strike="noStrike">
                  <a:solidFill>
                    <a:schemeClr val="dk1"/>
                  </a:solidFill>
                  <a:latin typeface="Viga"/>
                  <a:ea typeface="Viga"/>
                  <a:cs typeface="Viga"/>
                  <a:sym typeface="Viga"/>
                </a:rPr>
                <a:t>Progettazione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50"/>
            <p:cNvSpPr/>
            <p:nvPr/>
          </p:nvSpPr>
          <p:spPr>
            <a:xfrm>
              <a:off x="3954264" y="2270389"/>
              <a:ext cx="2194718" cy="877887"/>
            </a:xfrm>
            <a:prstGeom prst="chevron">
              <a:avLst>
                <a:gd fmla="val 50000" name="adj"/>
              </a:avLst>
            </a:prstGeom>
            <a:solidFill>
              <a:srgbClr val="00B0F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0"/>
            <p:cNvSpPr txBox="1"/>
            <p:nvPr/>
          </p:nvSpPr>
          <p:spPr>
            <a:xfrm>
              <a:off x="4393208" y="2270389"/>
              <a:ext cx="1316831" cy="877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000" lIns="60000" spcFirstLastPara="1" rIns="20000" wrap="square" tIns="2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Viga"/>
                <a:buNone/>
              </a:pPr>
              <a:r>
                <a:rPr b="0" i="0" lang="it-IT" sz="1500" u="none" cap="none" strike="noStrike">
                  <a:solidFill>
                    <a:schemeClr val="dk1"/>
                  </a:solidFill>
                  <a:latin typeface="Viga"/>
                  <a:ea typeface="Viga"/>
                  <a:cs typeface="Viga"/>
                  <a:sym typeface="Viga"/>
                </a:rPr>
                <a:t>Sviluppo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5929510" y="2270389"/>
              <a:ext cx="2194718" cy="877887"/>
            </a:xfrm>
            <a:prstGeom prst="chevron">
              <a:avLst>
                <a:gd fmla="val 50000" name="adj"/>
              </a:avLst>
            </a:prstGeom>
            <a:solidFill>
              <a:srgbClr val="FFC00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0"/>
            <p:cNvSpPr txBox="1"/>
            <p:nvPr/>
          </p:nvSpPr>
          <p:spPr>
            <a:xfrm>
              <a:off x="6368454" y="2270389"/>
              <a:ext cx="1316831" cy="877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000" lIns="60000" spcFirstLastPara="1" rIns="20000" wrap="square" tIns="2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Viga"/>
                <a:buNone/>
              </a:pPr>
              <a:r>
                <a:rPr b="0" i="0" lang="it-IT" sz="1500" u="none" cap="none" strike="noStrike">
                  <a:solidFill>
                    <a:schemeClr val="dk1"/>
                  </a:solidFill>
                  <a:latin typeface="Viga"/>
                  <a:ea typeface="Viga"/>
                  <a:cs typeface="Viga"/>
                  <a:sym typeface="Viga"/>
                </a:rPr>
                <a:t>Validazione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7" name="Google Shape;717;p50"/>
          <p:cNvSpPr/>
          <p:nvPr/>
        </p:nvSpPr>
        <p:spPr>
          <a:xfrm rot="-5400000">
            <a:off x="5605700" y="963950"/>
            <a:ext cx="538500" cy="7641600"/>
          </a:xfrm>
          <a:prstGeom prst="leftBrace">
            <a:avLst>
              <a:gd fmla="val 111146" name="adj1"/>
              <a:gd fmla="val 49922" name="adj2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718" name="Google Shape;718;p50"/>
          <p:cNvSpPr/>
          <p:nvPr/>
        </p:nvSpPr>
        <p:spPr>
          <a:xfrm>
            <a:off x="4032539" y="5073811"/>
            <a:ext cx="4114800" cy="538525"/>
          </a:xfrm>
          <a:prstGeom prst="rect">
            <a:avLst/>
          </a:prstGeom>
          <a:solidFill>
            <a:schemeClr val="accent4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Un’altra </a:t>
            </a:r>
            <a:r>
              <a:rPr b="0" i="0" lang="it-IT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revision</a:t>
            </a:r>
            <a:r>
              <a:rPr lang="it-IT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b="0" i="0" lang="it-IT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in dat</a:t>
            </a:r>
            <a:r>
              <a:rPr lang="it-IT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b="0" i="0" lang="it-IT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TBD</a:t>
            </a:r>
            <a:r>
              <a:rPr lang="it-IT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(?)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9" name="Google Shape;719;p50"/>
          <p:cNvCxnSpPr>
            <a:endCxn id="712" idx="0"/>
          </p:cNvCxnSpPr>
          <p:nvPr/>
        </p:nvCxnSpPr>
        <p:spPr>
          <a:xfrm>
            <a:off x="5090677" y="3248620"/>
            <a:ext cx="17700" cy="3123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20" name="Google Shape;720;p50"/>
          <p:cNvSpPr txBox="1"/>
          <p:nvPr/>
        </p:nvSpPr>
        <p:spPr>
          <a:xfrm>
            <a:off x="4879025" y="2539075"/>
            <a:ext cx="28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721" name="Google Shape;721;p50"/>
          <p:cNvSpPr/>
          <p:nvPr/>
        </p:nvSpPr>
        <p:spPr>
          <a:xfrm>
            <a:off x="3115075" y="2533575"/>
            <a:ext cx="2875200" cy="7389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01/03/2022</a:t>
            </a:r>
            <a:br>
              <a:rPr b="0" i="0" lang="it-IT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0" i="0" lang="it-IT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(revisione RTB)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0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28 Luglio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0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P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24" name="Google Shape;724;p50"/>
          <p:cNvSpPr/>
          <p:nvPr/>
        </p:nvSpPr>
        <p:spPr>
          <a:xfrm>
            <a:off x="6057350" y="2533575"/>
            <a:ext cx="2875200" cy="7389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-IT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28</a:t>
            </a:r>
            <a:r>
              <a:rPr b="0" i="0" lang="it-IT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/</a:t>
            </a:r>
            <a:r>
              <a:rPr lang="it-IT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07</a:t>
            </a:r>
            <a:r>
              <a:rPr b="0" i="0" lang="it-IT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/2022</a:t>
            </a:r>
            <a:br>
              <a:rPr b="0" i="0" lang="it-IT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0" i="0" lang="it-IT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(revisione </a:t>
            </a:r>
            <a:r>
              <a:rPr lang="it-IT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="0" i="0" lang="it-IT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0"/>
          <p:cNvSpPr/>
          <p:nvPr/>
        </p:nvSpPr>
        <p:spPr>
          <a:xfrm>
            <a:off x="172800" y="2533575"/>
            <a:ext cx="2875200" cy="7389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-IT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19</a:t>
            </a:r>
            <a:r>
              <a:rPr b="0" i="0" lang="it-IT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/</a:t>
            </a:r>
            <a:r>
              <a:rPr lang="it-IT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11</a:t>
            </a:r>
            <a:r>
              <a:rPr b="0" i="0" lang="it-IT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/202</a:t>
            </a:r>
            <a:r>
              <a:rPr lang="it-IT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br>
              <a:rPr b="0" i="0" lang="it-IT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0" i="0" lang="it-IT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it-IT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inizio progetto</a:t>
            </a:r>
            <a:r>
              <a:rPr b="0" i="0" lang="it-IT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6" name="Google Shape;726;p50"/>
          <p:cNvCxnSpPr>
            <a:stCxn id="725" idx="2"/>
            <a:endCxn id="710" idx="1"/>
          </p:cNvCxnSpPr>
          <p:nvPr/>
        </p:nvCxnSpPr>
        <p:spPr>
          <a:xfrm>
            <a:off x="1610400" y="3272475"/>
            <a:ext cx="864300" cy="7275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27" name="Google Shape;727;p50"/>
          <p:cNvSpPr/>
          <p:nvPr/>
        </p:nvSpPr>
        <p:spPr>
          <a:xfrm>
            <a:off x="8999625" y="2539075"/>
            <a:ext cx="2875200" cy="7389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-IT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(?)</a:t>
            </a:r>
            <a:br>
              <a:rPr b="0" i="0" lang="it-IT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0" i="0" lang="it-IT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it-IT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termine ultimo</a:t>
            </a:r>
            <a:r>
              <a:rPr b="0" i="0" lang="it-IT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50"/>
          <p:cNvCxnSpPr>
            <a:stCxn id="724" idx="2"/>
            <a:endCxn id="714" idx="0"/>
          </p:cNvCxnSpPr>
          <p:nvPr/>
        </p:nvCxnSpPr>
        <p:spPr>
          <a:xfrm flipH="1">
            <a:off x="7083650" y="3272475"/>
            <a:ext cx="411300" cy="2883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29" name="Google Shape;729;p50"/>
          <p:cNvCxnSpPr>
            <a:stCxn id="727" idx="2"/>
            <a:endCxn id="715" idx="3"/>
          </p:cNvCxnSpPr>
          <p:nvPr/>
        </p:nvCxnSpPr>
        <p:spPr>
          <a:xfrm flipH="1">
            <a:off x="10156125" y="3277975"/>
            <a:ext cx="281100" cy="7218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none" tx="0" sx="99999" ty="0" sy="99999"/>
        </a:blip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3ec2265d51_1_4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28 Luglio 2022</a:t>
            </a:r>
            <a:endParaRPr/>
          </a:p>
        </p:txBody>
      </p:sp>
      <p:sp>
        <p:nvSpPr>
          <p:cNvPr id="736" name="Google Shape;736;g13ec2265d51_1_4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Carbon7team - PB</a:t>
            </a:r>
            <a:endParaRPr/>
          </a:p>
        </p:txBody>
      </p:sp>
      <p:sp>
        <p:nvSpPr>
          <p:cNvPr id="737" name="Google Shape;737;g13ec2265d51_1_4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15 </a:t>
            </a:r>
            <a:r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/ 16</a:t>
            </a:r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38" name="Google Shape;738;g13ec2265d51_1_48"/>
          <p:cNvSpPr/>
          <p:nvPr/>
        </p:nvSpPr>
        <p:spPr>
          <a:xfrm>
            <a:off x="602406" y="1901339"/>
            <a:ext cx="10987200" cy="3371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54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g13ec2265d51_1_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Competenze guadagnate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740" name="Google Shape;740;g13ec2265d51_1_48"/>
          <p:cNvSpPr txBox="1"/>
          <p:nvPr/>
        </p:nvSpPr>
        <p:spPr>
          <a:xfrm>
            <a:off x="8228950" y="4569450"/>
            <a:ext cx="246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SOFT SKILLS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g13ec2265d51_1_48"/>
          <p:cNvSpPr txBox="1"/>
          <p:nvPr/>
        </p:nvSpPr>
        <p:spPr>
          <a:xfrm>
            <a:off x="4961725" y="4569450"/>
            <a:ext cx="194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ESPERIENZA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g13ec2265d51_1_48"/>
          <p:cNvSpPr txBox="1"/>
          <p:nvPr/>
        </p:nvSpPr>
        <p:spPr>
          <a:xfrm>
            <a:off x="1694500" y="4569450"/>
            <a:ext cx="194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HARD SKILLS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3" name="Google Shape;743;g13ec2265d51_1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8400" y="2406438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g13ec2265d51_1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5500" y="24064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g13ec2265d51_1_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5625" y="24064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3"/>
          <p:cNvSpPr txBox="1"/>
          <p:nvPr>
            <p:ph type="title"/>
          </p:nvPr>
        </p:nvSpPr>
        <p:spPr>
          <a:xfrm>
            <a:off x="838200" y="1198991"/>
            <a:ext cx="6064004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Grazie per l’attenzione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752" name="Google Shape;752;p13"/>
          <p:cNvSpPr txBox="1"/>
          <p:nvPr>
            <p:ph idx="1" type="body"/>
          </p:nvPr>
        </p:nvSpPr>
        <p:spPr>
          <a:xfrm>
            <a:off x="838200" y="2395057"/>
            <a:ext cx="5029200" cy="1033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7D8FF"/>
              </a:buClr>
              <a:buSzPts val="1600"/>
              <a:buNone/>
            </a:pPr>
            <a:r>
              <a:rPr lang="it-IT" u="sng">
                <a:solidFill>
                  <a:srgbClr val="B7D8FF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carbon7team@gmail.com</a:t>
            </a:r>
            <a:endParaRPr>
              <a:solidFill>
                <a:srgbClr val="B7D8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B7D8FF"/>
              </a:buClr>
              <a:buSzPts val="1600"/>
              <a:buNone/>
            </a:pPr>
            <a:r>
              <a:rPr lang="it-IT" u="sng">
                <a:solidFill>
                  <a:srgbClr val="B7D8FF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www.github.com/Carbon7team</a:t>
            </a:r>
            <a:endParaRPr>
              <a:solidFill>
                <a:srgbClr val="B7D8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3" name="Google Shape;75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16 </a:t>
            </a:r>
            <a:r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/ 16</a:t>
            </a:r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descr="Immagine che contiene testo&#10;&#10;Descrizione generata automaticamente" id="754" name="Google Shape;754;p13"/>
          <p:cNvPicPr preferRelativeResize="0"/>
          <p:nvPr/>
        </p:nvPicPr>
        <p:blipFill rotWithShape="1">
          <a:blip r:embed="rId5">
            <a:alphaModFix/>
          </a:blip>
          <a:srcRect b="34250" l="3516" r="0" t="36309"/>
          <a:stretch/>
        </p:blipFill>
        <p:spPr>
          <a:xfrm>
            <a:off x="838200" y="3822536"/>
            <a:ext cx="4200872" cy="1281869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3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28 Luglio 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13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P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none" tx="0" sx="100000" ty="0" sy="100000"/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Il Carbon7team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375" name="Google Shape;37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4776" y="1819003"/>
            <a:ext cx="3493792" cy="349379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/ 16</a:t>
            </a:r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77" name="Google Shape;377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28 Luglio 2022</a:t>
            </a:r>
            <a:endParaRPr/>
          </a:p>
        </p:txBody>
      </p:sp>
      <p:sp>
        <p:nvSpPr>
          <p:cNvPr id="378" name="Google Shape;378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Carbon7team - PB</a:t>
            </a:r>
            <a:endParaRPr/>
          </a:p>
        </p:txBody>
      </p:sp>
      <p:sp>
        <p:nvSpPr>
          <p:cNvPr id="379" name="Google Shape;379;p2"/>
          <p:cNvSpPr/>
          <p:nvPr/>
        </p:nvSpPr>
        <p:spPr>
          <a:xfrm>
            <a:off x="4778568" y="1414460"/>
            <a:ext cx="4706700" cy="488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80" name="Google Shape;380;p2"/>
          <p:cNvSpPr txBox="1"/>
          <p:nvPr/>
        </p:nvSpPr>
        <p:spPr>
          <a:xfrm>
            <a:off x="5449346" y="2289001"/>
            <a:ext cx="310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-IT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Adnan Latif Gazi (3° anno)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"/>
          <p:cNvSpPr txBox="1"/>
          <p:nvPr/>
        </p:nvSpPr>
        <p:spPr>
          <a:xfrm>
            <a:off x="5449345" y="2887314"/>
            <a:ext cx="373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-IT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Leonardo Speranzon (3° anno)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"/>
          <p:cNvSpPr txBox="1"/>
          <p:nvPr/>
        </p:nvSpPr>
        <p:spPr>
          <a:xfrm>
            <a:off x="5449357" y="4705495"/>
            <a:ext cx="310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-IT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Odinotte (4° anno)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"/>
          <p:cNvSpPr txBox="1"/>
          <p:nvPr/>
        </p:nvSpPr>
        <p:spPr>
          <a:xfrm>
            <a:off x="5449345" y="3494590"/>
            <a:ext cx="310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-IT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Matteo Noro (3° anno)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"/>
          <p:cNvSpPr txBox="1"/>
          <p:nvPr/>
        </p:nvSpPr>
        <p:spPr>
          <a:xfrm>
            <a:off x="5449357" y="4100059"/>
            <a:ext cx="373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-IT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Damiano D’Amico (4° anno)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none" tx="0" sx="100000" ty="0" sy="100000"/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28 Luglio 2022</a:t>
            </a:r>
            <a:endParaRPr/>
          </a:p>
        </p:txBody>
      </p:sp>
      <p:sp>
        <p:nvSpPr>
          <p:cNvPr id="391" name="Google Shape;391;p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Carbon7team - PB</a:t>
            </a:r>
            <a:endParaRPr/>
          </a:p>
        </p:txBody>
      </p:sp>
      <p:sp>
        <p:nvSpPr>
          <p:cNvPr id="392" name="Google Shape;392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/ 16</a:t>
            </a:r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93" name="Google Shape;393;p3"/>
          <p:cNvSpPr/>
          <p:nvPr/>
        </p:nvSpPr>
        <p:spPr>
          <a:xfrm>
            <a:off x="602406" y="1942039"/>
            <a:ext cx="10987200" cy="3371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54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Completamento del prodotto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95" name="Google Shape;395;p3"/>
          <p:cNvSpPr txBox="1"/>
          <p:nvPr/>
        </p:nvSpPr>
        <p:spPr>
          <a:xfrm>
            <a:off x="1685725" y="4555025"/>
            <a:ext cx="163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PROGETTAZIONE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"/>
          <p:cNvSpPr txBox="1"/>
          <p:nvPr/>
        </p:nvSpPr>
        <p:spPr>
          <a:xfrm>
            <a:off x="5219674" y="4598469"/>
            <a:ext cx="181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CODIFICA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"/>
          <p:cNvSpPr txBox="1"/>
          <p:nvPr/>
        </p:nvSpPr>
        <p:spPr>
          <a:xfrm>
            <a:off x="8941079" y="4598469"/>
            <a:ext cx="173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VERIFICA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"/>
          <p:cNvSpPr txBox="1"/>
          <p:nvPr/>
        </p:nvSpPr>
        <p:spPr>
          <a:xfrm>
            <a:off x="1350025" y="3027600"/>
            <a:ext cx="2499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720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100%</a:t>
            </a:r>
            <a:endParaRPr b="0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"/>
          <p:cNvSpPr txBox="1"/>
          <p:nvPr/>
        </p:nvSpPr>
        <p:spPr>
          <a:xfrm>
            <a:off x="4674225" y="3027600"/>
            <a:ext cx="2899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720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89</a:t>
            </a:r>
            <a:r>
              <a:rPr lang="it-IT" sz="720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%</a:t>
            </a:r>
            <a:endParaRPr b="0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"/>
          <p:cNvSpPr txBox="1"/>
          <p:nvPr/>
        </p:nvSpPr>
        <p:spPr>
          <a:xfrm>
            <a:off x="8659160" y="3027600"/>
            <a:ext cx="2303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720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55%</a:t>
            </a:r>
            <a:endParaRPr b="0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none" tx="0" sx="99999" ty="0" sy="99999"/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ec2265d51_2_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28 Luglio </a:t>
            </a:r>
            <a:r>
              <a:rPr lang="it-IT"/>
              <a:t>2022</a:t>
            </a:r>
            <a:endParaRPr/>
          </a:p>
        </p:txBody>
      </p:sp>
      <p:sp>
        <p:nvSpPr>
          <p:cNvPr id="407" name="Google Shape;407;g13ec2265d51_2_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Carbon7team - PB</a:t>
            </a:r>
            <a:endParaRPr/>
          </a:p>
        </p:txBody>
      </p:sp>
      <p:sp>
        <p:nvSpPr>
          <p:cNvPr id="408" name="Google Shape;408;g13ec2265d51_2_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/ 16</a:t>
            </a:r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09" name="Google Shape;409;g13ec2265d51_2_6"/>
          <p:cNvSpPr/>
          <p:nvPr/>
        </p:nvSpPr>
        <p:spPr>
          <a:xfrm>
            <a:off x="602400" y="1958702"/>
            <a:ext cx="10987200" cy="3899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54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13ec2265d51_2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Auto-valutazione della PB tecnica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411" name="Google Shape;411;g13ec2265d51_2_6"/>
          <p:cNvSpPr txBox="1"/>
          <p:nvPr/>
        </p:nvSpPr>
        <p:spPr>
          <a:xfrm>
            <a:off x="8129325" y="4403413"/>
            <a:ext cx="2467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IL GRUPPO NON ERA PRONTO A COPRIRE LA PARTE DI UN MEMBRO NON PRESENTATO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13ec2265d51_2_6"/>
          <p:cNvSpPr txBox="1"/>
          <p:nvPr/>
        </p:nvSpPr>
        <p:spPr>
          <a:xfrm>
            <a:off x="4862100" y="4403413"/>
            <a:ext cx="194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MANCANZA DI UNA RESA VISIVA DELL’ARCHITETTURA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13ec2265d51_2_6"/>
          <p:cNvSpPr txBox="1"/>
          <p:nvPr/>
        </p:nvSpPr>
        <p:spPr>
          <a:xfrm>
            <a:off x="1594875" y="4511113"/>
            <a:ext cx="194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MANCANZA DI UN APPROFONDIMENTO TECNICO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g13ec2265d51_2_6"/>
          <p:cNvPicPr preferRelativeResize="0"/>
          <p:nvPr/>
        </p:nvPicPr>
        <p:blipFill rotWithShape="1">
          <a:blip r:embed="rId4">
            <a:alphaModFix/>
          </a:blip>
          <a:srcRect b="16681" l="0" r="0" t="16939"/>
          <a:stretch/>
        </p:blipFill>
        <p:spPr>
          <a:xfrm>
            <a:off x="8241000" y="2618975"/>
            <a:ext cx="2244450" cy="1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13ec2265d51_2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8199" y="2459088"/>
            <a:ext cx="1737500" cy="17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3ec2265d51_2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8550" y="2459088"/>
            <a:ext cx="1809600" cy="18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 rotWithShape="1">
          <a:blip r:embed="rId3">
            <a:alphaModFix/>
          </a:blip>
          <a:tile algn="tl" flip="x" tx="0" sx="99999" ty="0" sy="99999"/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ec2265d51_4_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22" name="Google Shape;422;g13ec2265d51_4_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28 Luglio 2022</a:t>
            </a:r>
            <a:endParaRPr/>
          </a:p>
        </p:txBody>
      </p:sp>
      <p:sp>
        <p:nvSpPr>
          <p:cNvPr id="423" name="Google Shape;423;g13ec2265d51_4_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Carbon7team - PB</a:t>
            </a:r>
            <a:endParaRPr/>
          </a:p>
        </p:txBody>
      </p:sp>
      <p:pic>
        <p:nvPicPr>
          <p:cNvPr id="424" name="Google Shape;424;g13ec2265d51_4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0375" y="1916600"/>
            <a:ext cx="8451251" cy="30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 rotWithShape="1">
          <a:blip r:embed="rId3">
            <a:alphaModFix/>
          </a:blip>
          <a:tile algn="tl" flip="none" tx="0" sx="99999" ty="0" sy="99999"/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14ccbafec_0_0"/>
          <p:cNvSpPr/>
          <p:nvPr/>
        </p:nvSpPr>
        <p:spPr>
          <a:xfrm>
            <a:off x="705300" y="2156000"/>
            <a:ext cx="10781400" cy="280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127000" sx="102000" rotWithShape="0" algn="ctr" sy="102000">
              <a:schemeClr val="lt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1114ccbafec_0_0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Funzionamento Generale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32" name="Google Shape;432;g1114ccbafe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5804" y="2725732"/>
            <a:ext cx="1816844" cy="181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1114ccbafec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5513" y="4090664"/>
            <a:ext cx="622673" cy="622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1114ccbafec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555650" y="2781300"/>
            <a:ext cx="1554400" cy="15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1114ccbafec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24636" y="2700839"/>
            <a:ext cx="1634861" cy="163486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1114ccbafec_0_0"/>
          <p:cNvSpPr/>
          <p:nvPr/>
        </p:nvSpPr>
        <p:spPr>
          <a:xfrm>
            <a:off x="3590187" y="3316184"/>
            <a:ext cx="978300" cy="48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1114ccbafec_0_0"/>
          <p:cNvSpPr/>
          <p:nvPr/>
        </p:nvSpPr>
        <p:spPr>
          <a:xfrm>
            <a:off x="7318604" y="3316184"/>
            <a:ext cx="978300" cy="48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8" name="Google Shape;438;g1114ccbafec_0_0"/>
          <p:cNvCxnSpPr>
            <a:endCxn id="434" idx="0"/>
          </p:cNvCxnSpPr>
          <p:nvPr/>
        </p:nvCxnSpPr>
        <p:spPr>
          <a:xfrm rot="-5400000">
            <a:off x="1141050" y="3676100"/>
            <a:ext cx="532200" cy="297000"/>
          </a:xfrm>
          <a:prstGeom prst="bentConnector2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39" name="Google Shape;439;g1114ccbafec_0_0"/>
          <p:cNvSpPr txBox="1"/>
          <p:nvPr>
            <p:ph idx="1" type="body"/>
          </p:nvPr>
        </p:nvSpPr>
        <p:spPr>
          <a:xfrm>
            <a:off x="1189850" y="2303887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Virtual Display</a:t>
            </a:r>
            <a:endParaRPr/>
          </a:p>
        </p:txBody>
      </p:sp>
      <p:sp>
        <p:nvSpPr>
          <p:cNvPr id="440" name="Google Shape;440;g1114ccbafec_0_0"/>
          <p:cNvSpPr txBox="1"/>
          <p:nvPr/>
        </p:nvSpPr>
        <p:spPr>
          <a:xfrm>
            <a:off x="4844458" y="2307307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Nodo Server</a:t>
            </a:r>
            <a:endParaRPr b="0" i="0" sz="1400" u="none" cap="none" strike="noStrike">
              <a:solidFill>
                <a:srgbClr val="595959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41" name="Google Shape;441;g1114ccbafec_0_0"/>
          <p:cNvSpPr txBox="1"/>
          <p:nvPr/>
        </p:nvSpPr>
        <p:spPr>
          <a:xfrm>
            <a:off x="8499066" y="2301576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Remote Support</a:t>
            </a:r>
            <a:endParaRPr b="0" i="0" sz="1400" u="none" cap="none" strike="noStrike">
              <a:solidFill>
                <a:srgbClr val="595959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42" name="Google Shape;442;g1114ccbafec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43" name="Google Shape;443;g1114ccbafec_0_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28 Luglio 2022</a:t>
            </a:r>
            <a:endParaRPr/>
          </a:p>
        </p:txBody>
      </p:sp>
      <p:sp>
        <p:nvSpPr>
          <p:cNvPr id="444" name="Google Shape;444;g1114ccbafec_0_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Carbon7team - PB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 rotWithShape="1">
          <a:blip r:embed="rId3">
            <a:alphaModFix/>
          </a:blip>
          <a:tile algn="tl" flip="none" tx="0" sx="99999" ty="0" sy="99999"/>
        </a:blip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3ec2265d51_4_39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51" name="Google Shape;451;g13ec2265d51_4_39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28 Luglio 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2022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52" name="Google Shape;452;g13ec2265d51_4_39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P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53" name="Google Shape;453;g13ec2265d51_4_39"/>
          <p:cNvSpPr/>
          <p:nvPr/>
        </p:nvSpPr>
        <p:spPr>
          <a:xfrm>
            <a:off x="7051035" y="2194556"/>
            <a:ext cx="2862000" cy="2726100"/>
          </a:xfrm>
          <a:prstGeom prst="roundRect">
            <a:avLst>
              <a:gd fmla="val 15796" name="adj"/>
            </a:avLst>
          </a:prstGeom>
          <a:solidFill>
            <a:srgbClr val="FFFFFF"/>
          </a:solidFill>
          <a:ln>
            <a:noFill/>
          </a:ln>
          <a:effectLst>
            <a:outerShdw blurRad="127000" sx="102000" rotWithShape="0" algn="ctr" sy="102000">
              <a:srgbClr val="FFFFF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13ec2265d51_4_39"/>
          <p:cNvSpPr/>
          <p:nvPr/>
        </p:nvSpPr>
        <p:spPr>
          <a:xfrm>
            <a:off x="2279012" y="2194556"/>
            <a:ext cx="2862000" cy="2726100"/>
          </a:xfrm>
          <a:prstGeom prst="roundRect">
            <a:avLst>
              <a:gd fmla="val 15796" name="adj"/>
            </a:avLst>
          </a:prstGeom>
          <a:solidFill>
            <a:srgbClr val="FFFFFF"/>
          </a:solidFill>
          <a:ln>
            <a:noFill/>
          </a:ln>
          <a:effectLst>
            <a:outerShdw blurRad="127000" sx="102000" rotWithShape="0" algn="ctr" sy="102000">
              <a:srgbClr val="FFFFF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13ec2265d51_4_39"/>
          <p:cNvSpPr txBox="1"/>
          <p:nvPr/>
        </p:nvSpPr>
        <p:spPr>
          <a:xfrm>
            <a:off x="2566987" y="2536776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Virtual Display</a:t>
            </a:r>
            <a:endParaRPr sz="2000">
              <a:solidFill>
                <a:srgbClr val="808080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56" name="Google Shape;456;g13ec2265d51_4_39"/>
          <p:cNvSpPr txBox="1"/>
          <p:nvPr/>
        </p:nvSpPr>
        <p:spPr>
          <a:xfrm>
            <a:off x="7339012" y="2442542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Remote Support</a:t>
            </a:r>
            <a:endParaRPr sz="2000">
              <a:solidFill>
                <a:srgbClr val="808080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57" name="Google Shape;457;g13ec2265d51_4_39"/>
          <p:cNvSpPr txBox="1"/>
          <p:nvPr/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Front End</a:t>
            </a:r>
            <a:endParaRPr sz="4400"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58" name="Google Shape;458;g13ec2265d51_4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3292" y="3080854"/>
            <a:ext cx="795338" cy="69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13ec2265d51_4_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14766" y="3022410"/>
            <a:ext cx="610246" cy="86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13ec2265d51_4_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76888" y="3884890"/>
            <a:ext cx="610246" cy="85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13ec2265d51_4_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21152" y="3397032"/>
            <a:ext cx="777669" cy="767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 rotWithShape="1">
          <a:blip r:embed="rId3">
            <a:alphaModFix/>
          </a:blip>
          <a:tile algn="tl" flip="none" tx="0" sx="99999" ty="0" sy="99999"/>
        </a:blip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68" name="Google Shape;468;p6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28 Luglio 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2022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69" name="Google Shape;469;p6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P</a:t>
            </a: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70" name="Google Shape;470;p6"/>
          <p:cNvSpPr/>
          <p:nvPr/>
        </p:nvSpPr>
        <p:spPr>
          <a:xfrm>
            <a:off x="1850700" y="1954226"/>
            <a:ext cx="8490600" cy="3605400"/>
          </a:xfrm>
          <a:prstGeom prst="roundRect">
            <a:avLst>
              <a:gd fmla="val 15796" name="adj"/>
            </a:avLst>
          </a:prstGeom>
          <a:solidFill>
            <a:srgbClr val="FFFFFF"/>
          </a:solidFill>
          <a:ln>
            <a:noFill/>
          </a:ln>
          <a:effectLst>
            <a:outerShdw blurRad="127000" sx="101000" rotWithShape="0" algn="ctr" sy="101000">
              <a:srgbClr val="FFFFF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6"/>
          <p:cNvSpPr txBox="1"/>
          <p:nvPr/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Back End e Server</a:t>
            </a:r>
            <a:endParaRPr sz="4400"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72" name="Google Shape;47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2379" y="2232300"/>
            <a:ext cx="2013091" cy="1006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69720" y="4323450"/>
            <a:ext cx="2013092" cy="60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8485" y="3838921"/>
            <a:ext cx="1025455" cy="12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"/>
          <p:cNvSpPr txBox="1"/>
          <p:nvPr/>
        </p:nvSpPr>
        <p:spPr>
          <a:xfrm>
            <a:off x="2109470" y="3823280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Server</a:t>
            </a:r>
            <a:endParaRPr>
              <a:solidFill>
                <a:srgbClr val="808080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76" name="Google Shape;476;p6"/>
          <p:cNvSpPr txBox="1"/>
          <p:nvPr/>
        </p:nvSpPr>
        <p:spPr>
          <a:xfrm>
            <a:off x="3240187" y="4911750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P2P Connection</a:t>
            </a:r>
            <a:endParaRPr b="0" i="0" sz="1400" u="none" cap="none" strike="noStrike">
              <a:solidFill>
                <a:srgbClr val="808080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77" name="Google Shape;477;p6"/>
          <p:cNvSpPr txBox="1"/>
          <p:nvPr/>
        </p:nvSpPr>
        <p:spPr>
          <a:xfrm>
            <a:off x="6557421" y="4955080"/>
            <a:ext cx="2807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Real</a:t>
            </a:r>
            <a:r>
              <a:rPr b="0" i="0" lang="it-IT" sz="20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Time communication</a:t>
            </a:r>
            <a:endParaRPr b="0" i="0" sz="1400" u="none" cap="none" strike="noStrike">
              <a:solidFill>
                <a:srgbClr val="808080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id="478" name="Google Shape;478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67163" y="3189706"/>
            <a:ext cx="1970599" cy="538424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FFFFFF">
                <a:alpha val="40000"/>
              </a:srgbClr>
            </a:outerShdw>
          </a:effectLst>
        </p:spPr>
      </p:pic>
      <p:sp>
        <p:nvSpPr>
          <p:cNvPr id="479" name="Google Shape;479;p6"/>
          <p:cNvSpPr/>
          <p:nvPr/>
        </p:nvSpPr>
        <p:spPr>
          <a:xfrm>
            <a:off x="3111912" y="3059850"/>
            <a:ext cx="281100" cy="281100"/>
          </a:xfrm>
          <a:prstGeom prst="mathMultiply">
            <a:avLst>
              <a:gd fmla="val 23520" name="adj1"/>
            </a:avLst>
          </a:prstGeom>
          <a:solidFill>
            <a:srgbClr val="969696"/>
          </a:solidFill>
          <a:ln>
            <a:noFill/>
          </a:ln>
          <a:effectLst>
            <a:outerShdw blurRad="127000" sx="101000" rotWithShape="0" algn="ctr" sy="101000">
              <a:srgbClr val="FFFFFF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83278" y="2343150"/>
            <a:ext cx="1025448" cy="1449644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"/>
          <p:cNvSpPr txBox="1"/>
          <p:nvPr/>
        </p:nvSpPr>
        <p:spPr>
          <a:xfrm>
            <a:off x="4953012" y="3697650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Database</a:t>
            </a:r>
            <a:endParaRPr b="0" i="0" sz="1400" u="none" cap="none" strike="noStrike">
              <a:solidFill>
                <a:srgbClr val="808080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id="482" name="Google Shape;482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33600" y="2475238"/>
            <a:ext cx="2807699" cy="1185477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FFFFFF">
                <a:alpha val="40000"/>
              </a:srgbClr>
            </a:outerShdw>
          </a:effectLst>
        </p:spPr>
      </p:pic>
      <p:sp>
        <p:nvSpPr>
          <p:cNvPr id="483" name="Google Shape;483;p6"/>
          <p:cNvSpPr txBox="1"/>
          <p:nvPr/>
        </p:nvSpPr>
        <p:spPr>
          <a:xfrm>
            <a:off x="7533596" y="3429005"/>
            <a:ext cx="2807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08080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84" name="Google Shape;484;p6"/>
          <p:cNvSpPr txBox="1"/>
          <p:nvPr/>
        </p:nvSpPr>
        <p:spPr>
          <a:xfrm>
            <a:off x="7589171" y="3429005"/>
            <a:ext cx="2807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Piattaforma cloud</a:t>
            </a:r>
            <a:b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per App</a:t>
            </a:r>
            <a:endParaRPr b="0" i="0" sz="1400" u="none" cap="none" strike="noStrike">
              <a:solidFill>
                <a:srgbClr val="808080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Gradazioni di grigio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2021-11-14T14:48:46Z</dcterms:created>
  <dc:creator>Polato Andrea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0x010100E0A34E51D9B4F44B80BD56A34A9C2954</vt:lpwstr>
  </property>
</Properties>
</file>